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6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86" r:id="rId2"/>
    <p:sldMasterId id="2147483896" r:id="rId3"/>
  </p:sldMasterIdLst>
  <p:notesMasterIdLst>
    <p:notesMasterId r:id="rId73"/>
  </p:notesMasterIdLst>
  <p:handoutMasterIdLst>
    <p:handoutMasterId r:id="rId74"/>
  </p:handoutMasterIdLst>
  <p:sldIdLst>
    <p:sldId id="387" r:id="rId4"/>
    <p:sldId id="268" r:id="rId5"/>
    <p:sldId id="270" r:id="rId6"/>
    <p:sldId id="342" r:id="rId7"/>
    <p:sldId id="373" r:id="rId8"/>
    <p:sldId id="305" r:id="rId9"/>
    <p:sldId id="487" r:id="rId10"/>
    <p:sldId id="501" r:id="rId11"/>
    <p:sldId id="474" r:id="rId12"/>
    <p:sldId id="343" r:id="rId13"/>
    <p:sldId id="347" r:id="rId14"/>
    <p:sldId id="492" r:id="rId15"/>
    <p:sldId id="358" r:id="rId16"/>
    <p:sldId id="496" r:id="rId17"/>
    <p:sldId id="359" r:id="rId18"/>
    <p:sldId id="437" r:id="rId19"/>
    <p:sldId id="497" r:id="rId20"/>
    <p:sldId id="489" r:id="rId21"/>
    <p:sldId id="483" r:id="rId22"/>
    <p:sldId id="345" r:id="rId23"/>
    <p:sldId id="494" r:id="rId24"/>
    <p:sldId id="351" r:id="rId25"/>
    <p:sldId id="369" r:id="rId26"/>
    <p:sldId id="370" r:id="rId27"/>
    <p:sldId id="368" r:id="rId28"/>
    <p:sldId id="520" r:id="rId29"/>
    <p:sldId id="442" r:id="rId30"/>
    <p:sldId id="443" r:id="rId31"/>
    <p:sldId id="463" r:id="rId32"/>
    <p:sldId id="481" r:id="rId33"/>
    <p:sldId id="508" r:id="rId34"/>
    <p:sldId id="521" r:id="rId35"/>
    <p:sldId id="522" r:id="rId36"/>
    <p:sldId id="436" r:id="rId37"/>
    <p:sldId id="495" r:id="rId38"/>
    <p:sldId id="480" r:id="rId39"/>
    <p:sldId id="402" r:id="rId40"/>
    <p:sldId id="438" r:id="rId41"/>
    <p:sldId id="379" r:id="rId42"/>
    <p:sldId id="395" r:id="rId43"/>
    <p:sldId id="416" r:id="rId44"/>
    <p:sldId id="454" r:id="rId45"/>
    <p:sldId id="455" r:id="rId46"/>
    <p:sldId id="460" r:id="rId47"/>
    <p:sldId id="504" r:id="rId48"/>
    <p:sldId id="424" r:id="rId49"/>
    <p:sldId id="513" r:id="rId50"/>
    <p:sldId id="512" r:id="rId51"/>
    <p:sldId id="517" r:id="rId52"/>
    <p:sldId id="518" r:id="rId53"/>
    <p:sldId id="468" r:id="rId54"/>
    <p:sldId id="469" r:id="rId55"/>
    <p:sldId id="470" r:id="rId56"/>
    <p:sldId id="433" r:id="rId57"/>
    <p:sldId id="476" r:id="rId58"/>
    <p:sldId id="477" r:id="rId59"/>
    <p:sldId id="478" r:id="rId60"/>
    <p:sldId id="479" r:id="rId61"/>
    <p:sldId id="334" r:id="rId62"/>
    <p:sldId id="515" r:id="rId63"/>
    <p:sldId id="506" r:id="rId64"/>
    <p:sldId id="507" r:id="rId65"/>
    <p:sldId id="514" r:id="rId66"/>
    <p:sldId id="516" r:id="rId67"/>
    <p:sldId id="519" r:id="rId68"/>
    <p:sldId id="340" r:id="rId69"/>
    <p:sldId id="493" r:id="rId70"/>
    <p:sldId id="339" r:id="rId71"/>
    <p:sldId id="380" r:id="rId7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387"/>
            <p14:sldId id="268"/>
            <p14:sldId id="270"/>
            <p14:sldId id="342"/>
            <p14:sldId id="373"/>
            <p14:sldId id="305"/>
            <p14:sldId id="487"/>
            <p14:sldId id="501"/>
            <p14:sldId id="474"/>
            <p14:sldId id="343"/>
            <p14:sldId id="347"/>
            <p14:sldId id="492"/>
            <p14:sldId id="358"/>
            <p14:sldId id="496"/>
            <p14:sldId id="359"/>
            <p14:sldId id="437"/>
            <p14:sldId id="497"/>
            <p14:sldId id="489"/>
            <p14:sldId id="483"/>
            <p14:sldId id="345"/>
            <p14:sldId id="494"/>
            <p14:sldId id="351"/>
            <p14:sldId id="369"/>
            <p14:sldId id="370"/>
            <p14:sldId id="368"/>
            <p14:sldId id="520"/>
            <p14:sldId id="442"/>
            <p14:sldId id="443"/>
            <p14:sldId id="463"/>
            <p14:sldId id="481"/>
            <p14:sldId id="508"/>
            <p14:sldId id="521"/>
            <p14:sldId id="522"/>
            <p14:sldId id="436"/>
            <p14:sldId id="495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504"/>
            <p14:sldId id="424"/>
            <p14:sldId id="513"/>
          </p14:sldIdLst>
        </p14:section>
        <p14:section name="Sekcja bez tytułu" id="{A08EEED9-A5D3-4B8B-BC45-EC4CAA274E30}">
          <p14:sldIdLst>
            <p14:sldId id="512"/>
            <p14:sldId id="517"/>
            <p14:sldId id="518"/>
            <p14:sldId id="468"/>
            <p14:sldId id="469"/>
            <p14:sldId id="470"/>
            <p14:sldId id="433"/>
            <p14:sldId id="476"/>
            <p14:sldId id="477"/>
            <p14:sldId id="478"/>
            <p14:sldId id="479"/>
            <p14:sldId id="334"/>
            <p14:sldId id="515"/>
            <p14:sldId id="506"/>
            <p14:sldId id="507"/>
            <p14:sldId id="514"/>
            <p14:sldId id="516"/>
            <p14:sldId id="519"/>
            <p14:sldId id="340"/>
            <p14:sldId id="493"/>
            <p14:sldId id="33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CC"/>
    <a:srgbClr val="008000"/>
    <a:srgbClr val="860000"/>
    <a:srgbClr val="FF9900"/>
    <a:srgbClr val="0066FF"/>
    <a:srgbClr val="CCCC00"/>
    <a:srgbClr val="86A5BE"/>
    <a:srgbClr val="81622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E9E2D-AF58-4B3D-A893-5EEBA7419DAE}" v="8" dt="2026-04-28T20:25:56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5744" autoAdjust="0"/>
  </p:normalViewPr>
  <p:slideViewPr>
    <p:cSldViewPr snapToGrid="0">
      <p:cViewPr varScale="1">
        <p:scale>
          <a:sx n="96" d="100"/>
          <a:sy n="96" d="100"/>
        </p:scale>
        <p:origin x="20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Calibri" panose="020F0502020204030204" pitchFamily="34" charset="0"/>
            </a:rPr>
            <a:t>INFORMACJE OGÓLNE</a:t>
          </a: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altLang="pl-PL" sz="2400" b="0" dirty="0">
              <a:latin typeface="+mn-lt"/>
            </a:rPr>
            <a:t>CZĘŚĆ PRAKTYCZNA EGZAMINU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SERWIS DLA DYREKTORÓW</a:t>
          </a: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SYSTEM SIOEZ – FORMUŁA 2017 i 2019</a:t>
          </a: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0E7E2F1D-FCD2-4BB2-9175-A1CE0FB512EF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INFORMACJE DODATKOWE</a:t>
          </a:r>
        </a:p>
      </dgm:t>
    </dgm:pt>
    <dgm:pt modelId="{8F46541D-7533-407B-B2D6-E7EEBC026E9A}" type="parTrans" cxnId="{0E6F969D-A488-4B9A-A08F-DB5E4FD7E99F}">
      <dgm:prSet/>
      <dgm:spPr/>
      <dgm:t>
        <a:bodyPr/>
        <a:lstStyle/>
        <a:p>
          <a:endParaRPr lang="pl-PL"/>
        </a:p>
      </dgm:t>
    </dgm:pt>
    <dgm:pt modelId="{FDA11379-27ED-4343-BD62-FFEF25EE17A6}" type="sibTrans" cxnId="{0E6F969D-A488-4B9A-A08F-DB5E4FD7E99F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2762F123-9039-4C20-91B4-ED5C66F2D007}" type="pres">
      <dgm:prSet presAssocID="{0E7E2F1D-FCD2-4BB2-9175-A1CE0FB512EF}" presName="horz2" presStyleCnt="0"/>
      <dgm:spPr/>
    </dgm:pt>
    <dgm:pt modelId="{37E8B2E6-52CD-4F9D-A7F8-9A810FBB9DF8}" type="pres">
      <dgm:prSet presAssocID="{0E7E2F1D-FCD2-4BB2-9175-A1CE0FB512EF}" presName="horzSpace2" presStyleCnt="0"/>
      <dgm:spPr/>
    </dgm:pt>
    <dgm:pt modelId="{2F49B303-DD93-4078-A0F1-D6EBC1A3A3AE}" type="pres">
      <dgm:prSet presAssocID="{0E7E2F1D-FCD2-4BB2-9175-A1CE0FB512EF}" presName="tx2" presStyleLbl="revTx" presStyleIdx="6" presStyleCnt="7" custScaleX="128645"/>
      <dgm:spPr/>
    </dgm:pt>
    <dgm:pt modelId="{15E91034-9D3A-4E18-94D9-3784C4ED89E1}" type="pres">
      <dgm:prSet presAssocID="{0E7E2F1D-FCD2-4BB2-9175-A1CE0FB512EF}" presName="vert2" presStyleCnt="0"/>
      <dgm:spPr/>
    </dgm:pt>
    <dgm:pt modelId="{A2BE520D-60F5-4B0B-A1FF-7CF9A566C83D}" type="pres">
      <dgm:prSet presAssocID="{0E7E2F1D-FCD2-4BB2-9175-A1CE0FB512EF}" presName="thinLine2b" presStyleLbl="callout" presStyleIdx="5" presStyleCnt="6" custSzY="45720" custScaleX="129424"/>
      <dgm:spPr/>
    </dgm:pt>
    <dgm:pt modelId="{36E6924E-B4FD-47BA-918E-D1FDCDCE52D1}" type="pres">
      <dgm:prSet presAssocID="{0E7E2F1D-FCD2-4BB2-9175-A1CE0FB512EF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F1E6382D-B861-46A8-923C-12337984EED8}" type="presOf" srcId="{0E7E2F1D-FCD2-4BB2-9175-A1CE0FB512EF}" destId="{2F49B303-DD93-4078-A0F1-D6EBC1A3A3AE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0E6F969D-A488-4B9A-A08F-DB5E4FD7E99F}" srcId="{FE3B9FFD-19CC-C249-A841-46B559A7C152}" destId="{0E7E2F1D-FCD2-4BB2-9175-A1CE0FB512EF}" srcOrd="5" destOrd="0" parTransId="{8F46541D-7533-407B-B2D6-E7EEBC026E9A}" sibTransId="{FDA11379-27ED-4343-BD62-FFEF25EE17A6}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0E1DFB93-00ED-4923-9F3F-29CC721E5962}" type="presParOf" srcId="{8E5C6B24-2BD8-5E40-9C0D-C37FB4E4ABA6}" destId="{2762F123-9039-4C20-91B4-ED5C66F2D007}" srcOrd="16" destOrd="0" presId="urn:microsoft.com/office/officeart/2008/layout/LinedList"/>
    <dgm:cxn modelId="{6E9CF0AE-7260-4839-9D3F-CC05CAC648F8}" type="presParOf" srcId="{2762F123-9039-4C20-91B4-ED5C66F2D007}" destId="{37E8B2E6-52CD-4F9D-A7F8-9A810FBB9DF8}" srcOrd="0" destOrd="0" presId="urn:microsoft.com/office/officeart/2008/layout/LinedList"/>
    <dgm:cxn modelId="{F339B15F-96B5-41D4-BD6D-4F2012899431}" type="presParOf" srcId="{2762F123-9039-4C20-91B4-ED5C66F2D007}" destId="{2F49B303-DD93-4078-A0F1-D6EBC1A3A3AE}" srcOrd="1" destOrd="0" presId="urn:microsoft.com/office/officeart/2008/layout/LinedList"/>
    <dgm:cxn modelId="{5E3C25AC-4236-426F-A65B-B4C38E1AE515}" type="presParOf" srcId="{2762F123-9039-4C20-91B4-ED5C66F2D007}" destId="{15E91034-9D3A-4E18-94D9-3784C4ED89E1}" srcOrd="2" destOrd="0" presId="urn:microsoft.com/office/officeart/2008/layout/LinedList"/>
    <dgm:cxn modelId="{52E49CEE-1D04-4C1A-9E7D-0E220170F438}" type="presParOf" srcId="{8E5C6B24-2BD8-5E40-9C0D-C37FB4E4ABA6}" destId="{A2BE520D-60F5-4B0B-A1FF-7CF9A566C83D}" srcOrd="17" destOrd="0" presId="urn:microsoft.com/office/officeart/2008/layout/LinedList"/>
    <dgm:cxn modelId="{0FB24952-7E05-4EE1-898C-04DF32C0FC7D}" type="presParOf" srcId="{8E5C6B24-2BD8-5E40-9C0D-C37FB4E4ABA6}" destId="{36E6924E-B4FD-47BA-918E-D1FDCDCE52D1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19050">
          <a:solidFill>
            <a:srgbClr val="000099">
              <a:alpha val="99000"/>
            </a:srgbClr>
          </a:solidFill>
        </a:ln>
      </dgm:spPr>
      <dgm:t>
        <a:bodyPr/>
        <a:lstStyle/>
        <a:p>
          <a:pPr marL="274638" indent="0" algn="l"/>
          <a:r>
            <a:rPr lang="pl-PL" sz="1800" b="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182563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mogą przebywać zdający, PZE, osoby wchodzące w skład ZN i obserwatorzy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84138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92075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może przebywać </a:t>
          </a:r>
          <a:r>
            <a:rPr lang="pl-PL" sz="1800" b="1" dirty="0">
              <a:solidFill>
                <a:schemeClr val="tx1"/>
              </a:solidFill>
              <a:latin typeface="+mn-lt"/>
            </a:rPr>
            <a:t>operator pracowni informatycznej</a:t>
          </a:r>
          <a:r>
            <a:rPr lang="pl-PL" sz="1800" b="0" dirty="0">
              <a:solidFill>
                <a:schemeClr val="tx1"/>
              </a:solidFill>
              <a:latin typeface="+mn-lt"/>
            </a:rPr>
            <a:t>, który nie wchodzi w skład ZN (egzamin w formie elektronicznej)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LinFactNeighborX="-147" custLinFactNeighborY="771"/>
      <dgm:spPr/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8202" custLinFactNeighborY="-104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5932" custScaleY="117118" custLinFactNeighborX="-1790" custLinFactNeighborY="194">
        <dgm:presLayoutVars>
          <dgm:bulletEnabled val="1"/>
        </dgm:presLayoutVars>
      </dgm:prSet>
      <dgm:spPr/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681" custScaleY="117118" custLinFactNeighborX="-856" custLinFactNeighborY="194">
        <dgm:presLayoutVars>
          <dgm:bulletEnabled val="1"/>
        </dgm:presLayoutVars>
      </dgm:prSet>
      <dgm:spPr/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</dgm:ptLst>
  <dgm:cxnLst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0611" custRadScaleInc="2739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29828" custRadScaleInc="-43433">
        <dgm:presLayoutVars>
          <dgm:bulletEnabled val="1"/>
        </dgm:presLayoutVars>
      </dgm:prSet>
      <dgm:spPr/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04373" custRadScaleInc="-14672">
        <dgm:presLayoutVars>
          <dgm:bulletEnabled val="1"/>
        </dgm:presLayoutVars>
      </dgm:prSet>
      <dgm:spPr/>
    </dgm:pt>
  </dgm:ptLst>
  <dgm:cxnLst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i materiałów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3D2D64D-82D9-4BCC-A6A8-0EF66542AEB8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 lub operatora pracowni informatycznej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538276B8-BB68-40AD-AE2E-316CBD5ACDE9}" type="parTrans" cxnId="{36EDA934-2C39-426A-8D77-B435F37D715B}">
      <dgm:prSet/>
      <dgm:spPr/>
      <dgm:t>
        <a:bodyPr/>
        <a:lstStyle/>
        <a:p>
          <a:endParaRPr lang="pl-PL"/>
        </a:p>
      </dgm:t>
    </dgm:pt>
    <dgm:pt modelId="{4BE69E14-91EC-424F-909B-544FFA49938D}" type="sibTrans" cxnId="{36EDA934-2C39-426A-8D77-B435F37D715B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ScaleX="89274" custScaleY="89344" custLinFactNeighborX="5790" custLinFactNeighborY="-1320"/>
      <dgm:spPr/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B324747B-B9C5-4ABD-A2D0-064A0CC0060D}" type="pres">
      <dgm:prSet presAssocID="{EAB971C2-7BBA-1D4F-ADB8-1659E53359EC}" presName="text_1" presStyleLbl="node1" presStyleIdx="0" presStyleCnt="5" custLinFactNeighborX="655" custLinFactNeighborY="-22190">
        <dgm:presLayoutVars>
          <dgm:bulletEnabled val="1"/>
        </dgm:presLayoutVars>
      </dgm:prSet>
      <dgm:spPr/>
    </dgm:pt>
    <dgm:pt modelId="{76A387BF-3234-4615-B1D5-2990CD61B185}" type="pres">
      <dgm:prSet presAssocID="{EAB971C2-7BBA-1D4F-ADB8-1659E53359EC}" presName="accent_1" presStyleCnt="0"/>
      <dgm:spPr/>
    </dgm:pt>
    <dgm:pt modelId="{8C566DEA-6A22-C34F-8DDC-DE434903F84E}" type="pres">
      <dgm:prSet presAssocID="{EAB971C2-7BBA-1D4F-ADB8-1659E53359EC}" presName="accentRepeatNode" presStyleLbl="solidFgAcc1" presStyleIdx="0" presStyleCnt="5" custLinFactNeighborX="-5312" custLinFactNeighborY="-1817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1B3E48AF-8A8F-4123-ACC2-BF1E15FBB46D}" type="pres">
      <dgm:prSet presAssocID="{E2DD35E9-A3B7-A843-B698-8595821E4A95}" presName="text_2" presStyleLbl="node1" presStyleIdx="1" presStyleCnt="5" custLinFactNeighborX="704" custLinFactNeighborY="-17435">
        <dgm:presLayoutVars>
          <dgm:bulletEnabled val="1"/>
        </dgm:presLayoutVars>
      </dgm:prSet>
      <dgm:spPr/>
    </dgm:pt>
    <dgm:pt modelId="{0CF80871-A21C-48D3-AEFA-E21ABCB6E3BD}" type="pres">
      <dgm:prSet presAssocID="{E2DD35E9-A3B7-A843-B698-8595821E4A95}" presName="accent_2" presStyleCnt="0"/>
      <dgm:spPr/>
    </dgm:pt>
    <dgm:pt modelId="{F0353DE5-0BC6-ED47-B872-30C286F1A2F8}" type="pres">
      <dgm:prSet presAssocID="{E2DD35E9-A3B7-A843-B698-8595821E4A95}" presName="accentRepeatNode" presStyleLbl="solidFgAcc1" presStyleIdx="1" presStyleCnt="5" custLinFactNeighborX="4218" custLinFactNeighborY="-1432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2D8C73B-F14F-4AC3-AB5F-5F2FE8D4F3C7}" type="pres">
      <dgm:prSet presAssocID="{7BDDD5BC-4B2D-944E-A524-08C8EFC92CC3}" presName="text_3" presStyleLbl="node1" presStyleIdx="2" presStyleCnt="5" custLinFactNeighborX="710" custLinFactNeighborY="-12680">
        <dgm:presLayoutVars>
          <dgm:bulletEnabled val="1"/>
        </dgm:presLayoutVars>
      </dgm:prSet>
      <dgm:spPr/>
    </dgm:pt>
    <dgm:pt modelId="{7D7E854A-6D8A-4775-812B-2B16A4FB69C3}" type="pres">
      <dgm:prSet presAssocID="{7BDDD5BC-4B2D-944E-A524-08C8EFC92CC3}" presName="accent_3" presStyleCnt="0"/>
      <dgm:spPr/>
    </dgm:pt>
    <dgm:pt modelId="{FDB2626C-84D2-024F-8AE7-7F83D166F239}" type="pres">
      <dgm:prSet presAssocID="{7BDDD5BC-4B2D-944E-A524-08C8EFC92CC3}" presName="accentRepeatNode" presStyleLbl="solidFgAcc1" presStyleIdx="2" presStyleCnt="5" custLinFactNeighborX="-1280" custLinFactNeighborY="-11952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0F313C71-8498-4438-ADB1-3603F74A2EAB}" type="pres">
      <dgm:prSet presAssocID="{0896A106-2D69-4AA9-A388-55A43E39DC8B}" presName="text_4" presStyleLbl="node1" presStyleIdx="3" presStyleCnt="5" custScaleX="97309" custLinFactNeighborX="2599" custLinFactNeighborY="-15850">
        <dgm:presLayoutVars>
          <dgm:bulletEnabled val="1"/>
        </dgm:presLayoutVars>
      </dgm:prSet>
      <dgm:spPr/>
    </dgm:pt>
    <dgm:pt modelId="{EA77CE1D-A95B-4CCE-86CD-0A0603C08752}" type="pres">
      <dgm:prSet presAssocID="{0896A106-2D69-4AA9-A388-55A43E39DC8B}" presName="accent_4" presStyleCnt="0"/>
      <dgm:spPr/>
    </dgm:pt>
    <dgm:pt modelId="{AF001C0D-F0B0-4B35-9CDE-45CB8169B154}" type="pres">
      <dgm:prSet presAssocID="{0896A106-2D69-4AA9-A388-55A43E39DC8B}" presName="accentRepeatNode" presStyleLbl="solidFgAcc1" presStyleIdx="3" presStyleCnt="5" custLinFactNeighborX="10624" custLinFactNeighborY="-13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0BB911DD-114A-4BE8-85AE-F80AEB1D9871}" type="pres">
      <dgm:prSet presAssocID="{33D2D64D-82D9-4BCC-A6A8-0EF66542AEB8}" presName="text_5" presStyleLbl="node1" presStyleIdx="4" presStyleCnt="5" custScaleX="98067" custLinFactNeighborX="1551">
        <dgm:presLayoutVars>
          <dgm:bulletEnabled val="1"/>
        </dgm:presLayoutVars>
      </dgm:prSet>
      <dgm:spPr/>
    </dgm:pt>
    <dgm:pt modelId="{4C9C1099-2ADF-4DD8-974D-4E48541A5435}" type="pres">
      <dgm:prSet presAssocID="{33D2D64D-82D9-4BCC-A6A8-0EF66542AEB8}" presName="accent_5" presStyleCnt="0"/>
      <dgm:spPr/>
    </dgm:pt>
    <dgm:pt modelId="{4154F771-A6D6-4E82-9F27-13A3DE476BAF}" type="pres">
      <dgm:prSet presAssocID="{33D2D64D-82D9-4BCC-A6A8-0EF66542AEB8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</dgm:ptLst>
  <dgm:cxnLst>
    <dgm:cxn modelId="{CE4A871A-7AF6-4728-AE58-01E3AE5A3ED5}" type="presOf" srcId="{7BDDD5BC-4B2D-944E-A524-08C8EFC92CC3}" destId="{F2D8C73B-F14F-4AC3-AB5F-5F2FE8D4F3C7}" srcOrd="0" destOrd="0" presId="urn:microsoft.com/office/officeart/2008/layout/VerticalCurvedList"/>
    <dgm:cxn modelId="{36EDA934-2C39-426A-8D77-B435F37D715B}" srcId="{2E6C16F3-1F83-B54E-8DB0-6F43FBCDB4F6}" destId="{33D2D64D-82D9-4BCC-A6A8-0EF66542AEB8}" srcOrd="4" destOrd="0" parTransId="{538276B8-BB68-40AD-AE2E-316CBD5ACDE9}" sibTransId="{4BE69E14-91EC-424F-909B-544FFA49938D}"/>
    <dgm:cxn modelId="{DFC6A439-2944-44DD-A166-CF7DF3617A7E}" type="presOf" srcId="{0896A106-2D69-4AA9-A388-55A43E39DC8B}" destId="{0F313C71-8498-4438-ADB1-3603F74A2EAB}" srcOrd="0" destOrd="0" presId="urn:microsoft.com/office/officeart/2008/layout/VerticalCurvedList"/>
    <dgm:cxn modelId="{83119249-5835-4F07-B60C-891F5DB70097}" type="presOf" srcId="{33D2D64D-82D9-4BCC-A6A8-0EF66542AEB8}" destId="{0BB911DD-114A-4BE8-85AE-F80AEB1D9871}" srcOrd="0" destOrd="0" presId="urn:microsoft.com/office/officeart/2008/layout/VerticalCurv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659E8890-CB67-4CDF-B83C-028024B2786B}" type="presOf" srcId="{EAB971C2-7BBA-1D4F-ADB8-1659E53359EC}" destId="{B324747B-B9C5-4ABD-A2D0-064A0CC0060D}" srcOrd="0" destOrd="0" presId="urn:microsoft.com/office/officeart/2008/layout/VerticalCurvedList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C7CCF6B0-7B41-4169-8508-D1010DE50A94}" type="presOf" srcId="{E2DD35E9-A3B7-A843-B698-8595821E4A95}" destId="{1B3E48AF-8A8F-4123-ACC2-BF1E15FBB46D}" srcOrd="0" destOrd="0" presId="urn:microsoft.com/office/officeart/2008/layout/VerticalCurvedList"/>
    <dgm:cxn modelId="{54247DCB-1FC3-45CB-BEF1-59A159170E25}" type="presOf" srcId="{4DF2D2D2-3B89-5B48-BA56-9B83087B3C9B}" destId="{F90D3A82-6028-0343-8B61-2827A78EA6EA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3" destOrd="0" parTransId="{02148A9C-590B-434E-B9C8-C89ACA096683}" sibTransId="{F6A1CDB8-647E-4471-83F4-AD60F0883BBD}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EB704139-1838-477F-9581-D45B9D6AE7B2}" type="presParOf" srcId="{CBB8E103-D8AC-5C4D-9C51-030E6167566F}" destId="{B324747B-B9C5-4ABD-A2D0-064A0CC0060D}" srcOrd="1" destOrd="0" presId="urn:microsoft.com/office/officeart/2008/layout/VerticalCurvedList"/>
    <dgm:cxn modelId="{CF3A36DF-3EBC-45EF-A096-3EA8EEFBDE4A}" type="presParOf" srcId="{CBB8E103-D8AC-5C4D-9C51-030E6167566F}" destId="{76A387BF-3234-4615-B1D5-2990CD61B185}" srcOrd="2" destOrd="0" presId="urn:microsoft.com/office/officeart/2008/layout/VerticalCurvedList"/>
    <dgm:cxn modelId="{9FFA4148-4D73-4E78-BE96-2E820E58F6AA}" type="presParOf" srcId="{76A387BF-3234-4615-B1D5-2990CD61B185}" destId="{8C566DEA-6A22-C34F-8DDC-DE434903F84E}" srcOrd="0" destOrd="0" presId="urn:microsoft.com/office/officeart/2008/layout/VerticalCurvedList"/>
    <dgm:cxn modelId="{588C612A-87EB-4757-9DB9-36AAAD53EACD}" type="presParOf" srcId="{CBB8E103-D8AC-5C4D-9C51-030E6167566F}" destId="{1B3E48AF-8A8F-4123-ACC2-BF1E15FBB46D}" srcOrd="3" destOrd="0" presId="urn:microsoft.com/office/officeart/2008/layout/VerticalCurvedList"/>
    <dgm:cxn modelId="{7D25F968-4249-47BB-B422-3CFE64BAC583}" type="presParOf" srcId="{CBB8E103-D8AC-5C4D-9C51-030E6167566F}" destId="{0CF80871-A21C-48D3-AEFA-E21ABCB6E3BD}" srcOrd="4" destOrd="0" presId="urn:microsoft.com/office/officeart/2008/layout/VerticalCurvedList"/>
    <dgm:cxn modelId="{A1EF4C4A-4476-4E24-B53A-C75328277B4A}" type="presParOf" srcId="{0CF80871-A21C-48D3-AEFA-E21ABCB6E3BD}" destId="{F0353DE5-0BC6-ED47-B872-30C286F1A2F8}" srcOrd="0" destOrd="0" presId="urn:microsoft.com/office/officeart/2008/layout/VerticalCurvedList"/>
    <dgm:cxn modelId="{2A083523-6087-42AF-A1F8-3C90F2EBA4F6}" type="presParOf" srcId="{CBB8E103-D8AC-5C4D-9C51-030E6167566F}" destId="{F2D8C73B-F14F-4AC3-AB5F-5F2FE8D4F3C7}" srcOrd="5" destOrd="0" presId="urn:microsoft.com/office/officeart/2008/layout/VerticalCurvedList"/>
    <dgm:cxn modelId="{2980BC98-D72A-456D-A682-86CA3213FD3F}" type="presParOf" srcId="{CBB8E103-D8AC-5C4D-9C51-030E6167566F}" destId="{7D7E854A-6D8A-4775-812B-2B16A4FB69C3}" srcOrd="6" destOrd="0" presId="urn:microsoft.com/office/officeart/2008/layout/VerticalCurvedList"/>
    <dgm:cxn modelId="{57B9C1ED-2F65-479A-A919-65A1CF01EAA8}" type="presParOf" srcId="{7D7E854A-6D8A-4775-812B-2B16A4FB69C3}" destId="{FDB2626C-84D2-024F-8AE7-7F83D166F239}" srcOrd="0" destOrd="0" presId="urn:microsoft.com/office/officeart/2008/layout/VerticalCurvedList"/>
    <dgm:cxn modelId="{691E3909-E7FE-4500-93D0-3BF20625B65E}" type="presParOf" srcId="{CBB8E103-D8AC-5C4D-9C51-030E6167566F}" destId="{0F313C71-8498-4438-ADB1-3603F74A2EAB}" srcOrd="7" destOrd="0" presId="urn:microsoft.com/office/officeart/2008/layout/VerticalCurvedList"/>
    <dgm:cxn modelId="{5CA5AAA0-93BF-44A5-821A-4730251D68D2}" type="presParOf" srcId="{CBB8E103-D8AC-5C4D-9C51-030E6167566F}" destId="{EA77CE1D-A95B-4CCE-86CD-0A0603C08752}" srcOrd="8" destOrd="0" presId="urn:microsoft.com/office/officeart/2008/layout/VerticalCurvedList"/>
    <dgm:cxn modelId="{82A67857-2F28-4F6A-B321-FBE2D4098C58}" type="presParOf" srcId="{EA77CE1D-A95B-4CCE-86CD-0A0603C08752}" destId="{AF001C0D-F0B0-4B35-9CDE-45CB8169B154}" srcOrd="0" destOrd="0" presId="urn:microsoft.com/office/officeart/2008/layout/VerticalCurvedList"/>
    <dgm:cxn modelId="{2ADF646F-F064-4448-A388-E87BFF889800}" type="presParOf" srcId="{CBB8E103-D8AC-5C4D-9C51-030E6167566F}" destId="{0BB911DD-114A-4BE8-85AE-F80AEB1D9871}" srcOrd="9" destOrd="0" presId="urn:microsoft.com/office/officeart/2008/layout/VerticalCurvedList"/>
    <dgm:cxn modelId="{73563AB1-8B80-4561-824E-EEC41C419599}" type="presParOf" srcId="{CBB8E103-D8AC-5C4D-9C51-030E6167566F}" destId="{4C9C1099-2ADF-4DD8-974D-4E48541A5435}" srcOrd="10" destOrd="0" presId="urn:microsoft.com/office/officeart/2008/layout/VerticalCurvedList"/>
    <dgm:cxn modelId="{5BB054D6-AB2E-47FE-A5E3-E9CB6A378FEF}" type="presParOf" srcId="{4C9C1099-2ADF-4DD8-974D-4E48541A5435}" destId="{4154F771-A6D6-4E82-9F27-13A3DE476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 bIns="169200"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 custScaleY="82275" custLinFactNeighborY="6017"/>
      <dgm:spPr/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 custScaleY="81468" custLinFactNeighborY="638"/>
      <dgm:spPr/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 custScaleY="71546" custLinFactNeighborY="-160"/>
      <dgm:spPr/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 custScaleY="75770" custLinFactNeighborY="-571"/>
      <dgm:spPr/>
    </dgm:pt>
  </dgm:ptLst>
  <dgm:cxnLst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sz="3400" b="1" dirty="0">
              <a:solidFill>
                <a:srgbClr val="000099"/>
              </a:solidFill>
              <a:cs typeface="Segoe UI Semibold" panose="020B0702040204020203" pitchFamily="34" charset="0"/>
            </a:rPr>
            <a:t>SYSTEM SIOEZ – FORMUŁA 2017 i 2019</a:t>
          </a:r>
          <a:endParaRPr lang="pl-PL" sz="3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31897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69914" custScaleX="132505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SIOEZ dla identyfikatora szkoły/placówki jest tylko jedna rola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. Kolejne konto założone prze dyrektora musi być rolą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Pracownik OE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 należy aktualizować przed każdą sesją egzaminacyjną</a:t>
          </a:r>
          <a:endParaRPr lang="pl-PL" sz="2000" b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C9C686C1-9744-44B7-AD66-50861D945EA1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gm:t>
    </dgm:pt>
    <dgm:pt modelId="{8D058BAB-54D6-402A-A99C-733E748DD42B}" type="parTrans" cxnId="{1EA1AD98-C422-4CC4-8A71-F81EADF60876}">
      <dgm:prSet/>
      <dgm:spPr/>
      <dgm:t>
        <a:bodyPr/>
        <a:lstStyle/>
        <a:p>
          <a:endParaRPr lang="pl-PL"/>
        </a:p>
      </dgm:t>
    </dgm:pt>
    <dgm:pt modelId="{8E5F7C52-0923-4D47-8F09-77E760301E57}" type="sibTrans" cxnId="{1EA1AD98-C422-4CC4-8A71-F81EADF60876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4" custLinFactNeighborY="-65255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4" custAng="0" custScaleY="20199" custLinFactNeighborY="-9414"/>
      <dgm:spPr/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4" custLinFactNeighborX="121" custLinFactNeighborY="-281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4" custScaleY="19563" custLinFactNeighborY="-1554"/>
      <dgm:spPr/>
    </dgm:pt>
    <dgm:pt modelId="{FD0B1BE2-D4C8-4151-A603-6D9566EDB3C9}" type="pres">
      <dgm:prSet presAssocID="{EAB971C2-7BBA-1D4F-ADB8-1659E53359EC}" presName="vert1" presStyleCnt="0"/>
      <dgm:spPr/>
    </dgm:pt>
    <dgm:pt modelId="{6944EA27-4D39-44D8-B8BD-0AE625F1A2FD}" type="pres">
      <dgm:prSet presAssocID="{C9C686C1-9744-44B7-AD66-50861D945EA1}" presName="thickLine" presStyleLbl="alignNode1" presStyleIdx="2" presStyleCnt="4" custLinFactNeighborY="11727"/>
      <dgm:spPr/>
    </dgm:pt>
    <dgm:pt modelId="{90891376-4601-4650-BD25-F1920F5A3DCA}" type="pres">
      <dgm:prSet presAssocID="{C9C686C1-9744-44B7-AD66-50861D945EA1}" presName="horz1" presStyleCnt="0"/>
      <dgm:spPr/>
    </dgm:pt>
    <dgm:pt modelId="{E7DD8CEC-B64A-440E-AF3C-2C588CB7A829}" type="pres">
      <dgm:prSet presAssocID="{C9C686C1-9744-44B7-AD66-50861D945EA1}" presName="tx1" presStyleLbl="revTx" presStyleIdx="2" presStyleCnt="4" custScaleY="16550" custLinFactNeighborY="4256"/>
      <dgm:spPr/>
    </dgm:pt>
    <dgm:pt modelId="{E26D74FF-93C9-4BC7-AA8F-D5C11733D704}" type="pres">
      <dgm:prSet presAssocID="{C9C686C1-9744-44B7-AD66-50861D945EA1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4" custLinFactNeighborY="52031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4" custScaleY="9667" custLinFactNeighborX="60" custLinFactNeighborY="10435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9A57F82C-F541-4A97-841E-1A6BCD2864E2}" type="presOf" srcId="{C9C686C1-9744-44B7-AD66-50861D945EA1}" destId="{E7DD8CEC-B64A-440E-AF3C-2C588CB7A829}" srcOrd="0" destOrd="0" presId="urn:microsoft.com/office/officeart/2008/layout/LinedList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1EA1AD98-C422-4CC4-8A71-F81EADF60876}" srcId="{2E6C16F3-1F83-B54E-8DB0-6F43FBCDB4F6}" destId="{C9C686C1-9744-44B7-AD66-50861D945EA1}" srcOrd="2" destOrd="0" parTransId="{8D058BAB-54D6-402A-A99C-733E748DD42B}" sibTransId="{8E5F7C52-0923-4D47-8F09-77E760301E57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1A6220C7-020B-42F9-948C-A79BBF4AF38C}" type="presParOf" srcId="{5098F3FB-49B8-4C7E-AC01-27E5BA6F9359}" destId="{6944EA27-4D39-44D8-B8BD-0AE625F1A2FD}" srcOrd="4" destOrd="0" presId="urn:microsoft.com/office/officeart/2008/layout/LinedList"/>
    <dgm:cxn modelId="{EABA6CE8-CCAA-4644-B262-5B40D11B63A6}" type="presParOf" srcId="{5098F3FB-49B8-4C7E-AC01-27E5BA6F9359}" destId="{90891376-4601-4650-BD25-F1920F5A3DCA}" srcOrd="5" destOrd="0" presId="urn:microsoft.com/office/officeart/2008/layout/LinedList"/>
    <dgm:cxn modelId="{E46A7B81-B541-496E-8354-9FDB8772B6BD}" type="presParOf" srcId="{90891376-4601-4650-BD25-F1920F5A3DCA}" destId="{E7DD8CEC-B64A-440E-AF3C-2C588CB7A829}" srcOrd="0" destOrd="0" presId="urn:microsoft.com/office/officeart/2008/layout/LinedList"/>
    <dgm:cxn modelId="{C69A55C6-C56B-4615-B3AC-7B3FAB1AE66B}" type="presParOf" srcId="{90891376-4601-4650-BD25-F1920F5A3DCA}" destId="{E26D74FF-93C9-4BC7-AA8F-D5C11733D704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SIOEZ deklaracji dla pracownika młodocianego, powinien być wprowadzony do systemu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 w systemie SIOEZ wprowadzić korektę</a:t>
          </a:r>
          <a:b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przez Serwis dla dyrektorów</a:t>
          </a: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Pracownik młodociany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 do egzaminu bez względu na to, czy pracodawca wniesie opłatę za jego egzamin 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00000"/>
            </a:lnSpc>
          </a:pP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 </a:t>
          </a:r>
          <a:b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tak powinien być zgłoszony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 SIOEZ na egzamin</a:t>
          </a:r>
          <a:endParaRPr lang="pl-PL" sz="2000" b="0" dirty="0"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36318" custLinFactNeighborY="9691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27418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18344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Redystrybucja prac: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modele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d, dk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i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wk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– informacja będzie przekazana przez Serwis dla dyrektorów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została </a:t>
          </a:r>
          <a:r>
            <a: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na podstawie </a:t>
          </a: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Informacji o sposobie organizacji </a:t>
          </a:r>
          <a:b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 przeprowadzania egzaminów zawodowego oraz potwierdzającego kwalifikacje w zawodzie</a:t>
          </a:r>
          <a:endParaRPr lang="pl-PL" sz="20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AEF5CB4A-6A85-4064-9DD3-8B4126907217}">
      <dgm:prSet phldrT="[Tekst]" custT="1"/>
      <dgm:spPr/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 stronie internetowej CKE została zamieszczona informacja dotycząca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wszystkich formułach egzaminu</a:t>
          </a: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13B677DA-3366-43B1-91EA-98B74AD4AE60}" type="pres">
      <dgm:prSet presAssocID="{7BDDD5BC-4B2D-944E-A524-08C8EFC92CC3}" presName="thickLine" presStyleLbl="alignNode1" presStyleIdx="0" presStyleCnt="3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3" custScaleY="55198" custLinFactNeighborY="5742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3" custLinFactNeighborY="2197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3" custScaleY="54571" custLinFactNeighborY="5886"/>
      <dgm:spPr/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3" custLinFactNeighborY="16029"/>
      <dgm:spPr/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3" custScaleY="64871" custLinFactNeighborX="-132" custLinFactNeighborY="12860"/>
      <dgm:spPr/>
    </dgm:pt>
    <dgm:pt modelId="{E8C1AE57-C545-4D92-AB77-2C22FB536AD8}" type="pres">
      <dgm:prSet presAssocID="{AEF5CB4A-6A85-4064-9DD3-8B4126907217}" presName="vert1" presStyleCnt="0"/>
      <dgm:spPr/>
    </dgm:pt>
  </dgm:ptLst>
  <dgm:cxnLst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 dla osób, które ukończyły szkolenie w ramach kwalifikacji wstępnej w zawodach 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należało przesyłać zgodnie </a:t>
          </a:r>
          <a:br>
            <a:rPr lang="pl-PL" sz="2000" dirty="0">
              <a:latin typeface="+mn-lt"/>
              <a:ea typeface="Times New Roman" panose="02020603050405020304" pitchFamily="18" charset="0"/>
            </a:rPr>
          </a:br>
          <a:r>
            <a:rPr lang="pl-PL" sz="2000" dirty="0">
              <a:latin typeface="+mn-lt"/>
              <a:ea typeface="Times New Roman" panose="02020603050405020304" pitchFamily="18" charset="0"/>
            </a:rPr>
            <a:t>z procedurą załączoną w Serwisie dla dyrektorów</a:t>
          </a:r>
        </a:p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Termin zgłoszenia na egzamin upłynął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28.04.2026 r.</a:t>
          </a: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Termin egzaminu –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29.06.2026 r., godz. do ustalenia z poszczególnymi OE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7CBD696C-DD86-4F2E-80AC-34F888B2E631}">
      <dgm:prSet phldrT="[Tekst]" phldr="0" custT="1"/>
      <dgm:spPr/>
      <dgm:t>
        <a:bodyPr anchor="ctr"/>
        <a:lstStyle/>
        <a:p>
          <a:pPr algn="just"/>
          <a:endParaRPr lang="pl-PL" sz="2000" b="0" dirty="0">
            <a:latin typeface="+mn-lt"/>
            <a:cs typeface="Segoe UI Semibold" panose="020B0702040204020203" pitchFamily="34" charset="0"/>
          </a:endParaRP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Na stronie CKE jest umieszczona aktualna </a:t>
          </a:r>
          <a: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  <a:t>Informacja o sposobie organizacji i przeprowadzania egzaminu zawodowego </a:t>
          </a:r>
          <a:r>
            <a:rPr lang="pl-PL" sz="2000" i="0" dirty="0">
              <a:latin typeface="Calibri" panose="020F0502020204030204" pitchFamily="34" charset="0"/>
              <a:cs typeface="Calibri" panose="020F0502020204030204" pitchFamily="34" charset="0"/>
            </a:rPr>
            <a:t>oraz są umieszczone załączniki do </a:t>
          </a: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Informacji …</a:t>
          </a:r>
          <a:r>
            <a:rPr lang="pl-PL" sz="2000" i="0" dirty="0">
              <a:latin typeface="Calibri" panose="020F0502020204030204" pitchFamily="34" charset="0"/>
              <a:cs typeface="Calibri" panose="020F0502020204030204" pitchFamily="34" charset="0"/>
            </a:rPr>
            <a:t> w wersji edytowalnej WORD</a:t>
          </a:r>
          <a:r>
            <a:rPr lang="pl-PL" sz="20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algn="just"/>
          <a:r>
            <a:rPr lang="pl-PL" sz="2000" b="1" i="0" dirty="0">
              <a:latin typeface="+mn-lt"/>
              <a:cs typeface="Segoe UI Semibold" panose="020B0702040204020203" pitchFamily="34" charset="0"/>
            </a:rPr>
            <a:t> </a:t>
          </a:r>
        </a:p>
      </dgm:t>
    </dgm:pt>
    <dgm:pt modelId="{1E075CAF-2835-438E-BA6D-998F634DB44D}" type="sibTrans" cxnId="{79CB6ABA-E513-4C02-BD9B-31342A3D73B5}">
      <dgm:prSet/>
      <dgm:spPr/>
      <dgm:t>
        <a:bodyPr/>
        <a:lstStyle/>
        <a:p>
          <a:endParaRPr lang="pl-PL"/>
        </a:p>
      </dgm:t>
    </dgm:pt>
    <dgm:pt modelId="{2235AD9B-C2F4-446B-98E5-6904019B09C1}" type="parTrans" cxnId="{79CB6ABA-E513-4C02-BD9B-31342A3D73B5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CED7CB18-E576-4B41-B00A-2A710A305774}" type="pres">
      <dgm:prSet presAssocID="{7CBD696C-DD86-4F2E-80AC-34F888B2E631}" presName="thickLine" presStyleLbl="alignNode1" presStyleIdx="0" presStyleCnt="2"/>
      <dgm:spPr/>
    </dgm:pt>
    <dgm:pt modelId="{1CEF38CD-0436-4486-9C83-AD1B39D3F923}" type="pres">
      <dgm:prSet presAssocID="{7CBD696C-DD86-4F2E-80AC-34F888B2E631}" presName="horz1" presStyleCnt="0"/>
      <dgm:spPr/>
    </dgm:pt>
    <dgm:pt modelId="{FCD4A649-B354-4159-B3B4-9A56D0EEBF9D}" type="pres">
      <dgm:prSet presAssocID="{7CBD696C-DD86-4F2E-80AC-34F888B2E631}" presName="tx1" presStyleLbl="revTx" presStyleIdx="0" presStyleCnt="2" custScaleY="174659"/>
      <dgm:spPr/>
    </dgm:pt>
    <dgm:pt modelId="{43B03BC5-3DD0-4DFB-A041-3E11F0F20EBC}" type="pres">
      <dgm:prSet presAssocID="{7CBD696C-DD86-4F2E-80AC-34F888B2E631}" presName="vert1" presStyleCnt="0"/>
      <dgm:spPr/>
    </dgm:pt>
    <dgm:pt modelId="{0A1BFE59-4D25-45C8-AA65-0635711A400B}" type="pres">
      <dgm:prSet presAssocID="{A111571A-B5B4-174B-9947-9572DD53D956}" presName="thickLine" presStyleLbl="alignNode1" presStyleIdx="1" presStyleCnt="2" custLinFactNeighborY="117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1" presStyleCnt="2" custScaleY="359694" custLinFactNeighborX="-1161" custLinFactNeighborY="20293"/>
      <dgm:spPr/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C60EC86-6919-420C-8EE4-610F3FDC5275}" type="presOf" srcId="{7CBD696C-DD86-4F2E-80AC-34F888B2E631}" destId="{FCD4A649-B354-4159-B3B4-9A56D0EEBF9D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79CB6ABA-E513-4C02-BD9B-31342A3D73B5}" srcId="{2E6C16F3-1F83-B54E-8DB0-6F43FBCDB4F6}" destId="{7CBD696C-DD86-4F2E-80AC-34F888B2E631}" srcOrd="0" destOrd="0" parTransId="{2235AD9B-C2F4-446B-98E5-6904019B09C1}" sibTransId="{1E075CAF-2835-438E-BA6D-998F634DB44D}"/>
    <dgm:cxn modelId="{575BE2C5-65D1-1944-8492-CF00C1EC4E34}" srcId="{2E6C16F3-1F83-B54E-8DB0-6F43FBCDB4F6}" destId="{A111571A-B5B4-174B-9947-9572DD53D956}" srcOrd="1" destOrd="0" parTransId="{399F41D8-41C5-F545-A247-8F5375763D24}" sibTransId="{11C5257B-6150-E442-B07A-86E06D8654DA}"/>
    <dgm:cxn modelId="{A5FDA26E-D019-4C6E-B1CF-5BCF42073A9C}" type="presParOf" srcId="{5098F3FB-49B8-4C7E-AC01-27E5BA6F9359}" destId="{CED7CB18-E576-4B41-B00A-2A710A305774}" srcOrd="0" destOrd="0" presId="urn:microsoft.com/office/officeart/2008/layout/LinedList"/>
    <dgm:cxn modelId="{D35F785F-D80B-4A9C-844F-7C4BCB825090}" type="presParOf" srcId="{5098F3FB-49B8-4C7E-AC01-27E5BA6F9359}" destId="{1CEF38CD-0436-4486-9C83-AD1B39D3F923}" srcOrd="1" destOrd="0" presId="urn:microsoft.com/office/officeart/2008/layout/LinedList"/>
    <dgm:cxn modelId="{13528761-DE5E-4E55-AFF6-7CE01501EDE1}" type="presParOf" srcId="{1CEF38CD-0436-4486-9C83-AD1B39D3F923}" destId="{FCD4A649-B354-4159-B3B4-9A56D0EEBF9D}" srcOrd="0" destOrd="0" presId="urn:microsoft.com/office/officeart/2008/layout/LinedList"/>
    <dgm:cxn modelId="{448C3C03-3711-493B-B8C8-760AC0C33E4E}" type="presParOf" srcId="{1CEF38CD-0436-4486-9C83-AD1B39D3F923}" destId="{43B03BC5-3DD0-4DFB-A041-3E11F0F20EBC}" srcOrd="1" destOrd="0" presId="urn:microsoft.com/office/officeart/2008/layout/LinedList"/>
    <dgm:cxn modelId="{49D368B1-8917-46BF-B6C6-5E036CFA691F}" type="presParOf" srcId="{5098F3FB-49B8-4C7E-AC01-27E5BA6F9359}" destId="{0A1BFE59-4D25-45C8-AA65-0635711A400B}" srcOrd="2" destOrd="0" presId="urn:microsoft.com/office/officeart/2008/layout/LinedList"/>
    <dgm:cxn modelId="{C974E3D8-276D-4B50-AF9C-5D8D97EA336A}" type="presParOf" srcId="{5098F3FB-49B8-4C7E-AC01-27E5BA6F9359}" destId="{EFBB74B3-4ABD-4F1F-9914-23992B93FEF5}" srcOrd="3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latin typeface="+mn-lt"/>
            <a:cs typeface="Times New Roman" panose="02020603050405020304" pitchFamily="18" charset="0"/>
          </a:endParaRPr>
        </a:p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>
              <a:latin typeface="+mn-lt"/>
              <a:cs typeface="Times New Roman" panose="02020603050405020304" pitchFamily="18" charset="0"/>
            </a:rPr>
            <a:t>Korekty dotyczące zamawiania umów po zablokowaniu dostępu w serwisie: 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Ilona Gwadera-Niewęgłowska – </a:t>
          </a:r>
          <a:r>
            <a:rPr lang="pl-PL" sz="2000" b="0" dirty="0">
              <a:latin typeface="+mn-lt"/>
              <a:cs typeface="Times New Roman" panose="02020603050405020304" pitchFamily="18" charset="0"/>
            </a:rPr>
            <a:t>tel. 503 615 839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dla niego jednocześnie powołaniem do pełnienia funkcji egzaminatora</a:t>
          </a:r>
          <a:endParaRPr lang="pl-PL" sz="20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 custLinFactNeighborY="-21731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Ang="0" custScaleY="46561" custLinFactNeighborY="-4335"/>
      <dgm:spPr/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2" custFlipVert="1" custSzY="45720" custScaleX="100000" custLinFactNeighborY="-614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2" custScaleY="19475" custLinFactNeighborX="-334" custLinFactNeighborY="5657"/>
      <dgm:spPr/>
    </dgm:pt>
    <dgm:pt modelId="{FD0B1BE2-D4C8-4151-A603-6D9566EDB3C9}" type="pres">
      <dgm:prSet presAssocID="{EAB971C2-7BBA-1D4F-ADB8-1659E53359EC}" presName="vert1" presStyleCnt="0"/>
      <dgm:spPr/>
    </dgm:pt>
  </dgm:ptLst>
  <dgm:cxnLst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w </a:t>
          </a:r>
          <a:r>
            <a:rPr lang="pl-PL" sz="2000" b="1" i="0" u="none" strike="noStrike" dirty="0">
              <a:effectLst/>
              <a:latin typeface="+mn-lt"/>
            </a:rPr>
            <a:t>Serwisie dla egzaminatorów (SE)</a:t>
          </a:r>
          <a:r>
            <a:rPr lang="pl-PL" sz="2000" b="0" i="0" u="none" strike="noStrike" dirty="0">
              <a:effectLst/>
              <a:latin typeface="+mn-lt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, logując się na swoje konto w zakładce 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dirty="0">
            <a:effectLst/>
            <a:latin typeface="+mn-lt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dirty="0">
              <a:effectLst/>
              <a:latin typeface="+mn-lt"/>
            </a:rPr>
            <a:t>Moje dane – Umowy. </a:t>
          </a:r>
          <a:r>
            <a:rPr lang="pl-PL" sz="2000" b="0" i="0" u="none" strike="noStrike" dirty="0">
              <a:effectLst/>
              <a:latin typeface="+mn-lt"/>
            </a:rPr>
            <a:t>Zleceniobiorca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pobiera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i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4.  Do pracy w ośrodku zleceniobiorca zabiera ze sobą wydrukowaną umowę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     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6EAE2DE2-5889-471E-8FC3-DA200A477CCB}" type="pres">
      <dgm:prSet presAssocID="{7BE610AD-05FD-403C-B1C5-DD38C70568C1}" presName="thickLine" presStyleLbl="alignNode1" presStyleIdx="0" presStyleCnt="5"/>
      <dgm:spPr/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/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/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/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/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DODATKOWE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Prawo do złożenia wniosku </a:t>
          </a:r>
          <a:r>
            <a:rPr lang="pl-PL" sz="2000" b="0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o egzamin zawodowy przeprowadzany w terminie dodatkowym  zachowuje również zdający, który złożył deklarację jako uczeń, a przed przystąpieniem do egzaminu w tej sesji ukończył technikum lub BS II stopnia.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pl-PL" sz="2000" dirty="0"/>
            <a:t>Dyrektor szkoły przekazuje okręgowej komisji egzaminacyjnej wykazy </a:t>
          </a:r>
          <a:br>
            <a:rPr lang="pl-PL" sz="2000" dirty="0"/>
          </a:br>
          <a:r>
            <a:rPr lang="pl-PL" sz="2000" dirty="0"/>
            <a:t>w terminie </a:t>
          </a:r>
          <a:r>
            <a:rPr lang="pl-PL" sz="2000" b="1" dirty="0"/>
            <a:t>7 dni </a:t>
          </a:r>
          <a:r>
            <a:rPr lang="pl-PL" sz="2000" dirty="0"/>
            <a:t>od dnia zakończenia rocznych zajęć dydaktyczno-wychowawczych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C91B1316-C6E2-42A5-8A7D-A65942A02551}">
      <dgm:prSet phldrT="[Tekst]" custT="1"/>
      <dgm:spPr/>
      <dgm:t>
        <a:bodyPr anchor="ctr"/>
        <a:lstStyle/>
        <a:p>
          <a:pPr algn="just"/>
          <a:r>
            <a:rPr lang="pl-PL" sz="2000" b="1" dirty="0"/>
            <a:t>Absolwentom szkoły </a:t>
          </a:r>
          <a:r>
            <a:rPr lang="pl-PL" sz="20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dirty="0"/>
            <a:t>wykazu absolwentów/ słuchaczy </a:t>
          </a:r>
          <a:r>
            <a:rPr lang="pl-PL" sz="2000" dirty="0"/>
            <a:t>w danym roku szkolnym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F9D88DFB-C932-4298-9706-3B5442EDF19E}" type="parTrans" cxnId="{AEF71688-DD4F-4F6A-B758-6347DE74F1CC}">
      <dgm:prSet/>
      <dgm:spPr/>
      <dgm:t>
        <a:bodyPr/>
        <a:lstStyle/>
        <a:p>
          <a:endParaRPr lang="pl-PL"/>
        </a:p>
      </dgm:t>
    </dgm:pt>
    <dgm:pt modelId="{F95F9C65-77AA-4249-A80C-76BB052619AE}" type="sibTrans" cxnId="{AEF71688-DD4F-4F6A-B758-6347DE74F1CC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47968" custLinFactNeighborX="-68" custLinFactNeighborY="-15435"/>
      <dgm:spPr/>
    </dgm:pt>
    <dgm:pt modelId="{4F1C1B55-E17E-4AA5-99E1-163383D36C5A}" type="pres">
      <dgm:prSet presAssocID="{A111571A-B5B4-174B-9947-9572DD53D956}" presName="vert1" presStyleCnt="0"/>
      <dgm:spPr/>
    </dgm:pt>
    <dgm:pt modelId="{465B8D6D-BD61-4E84-8CB2-C702A4E552B6}" type="pres">
      <dgm:prSet presAssocID="{C91B1316-C6E2-42A5-8A7D-A65942A02551}" presName="thickLine" presStyleLbl="alignNode1" presStyleIdx="1" presStyleCnt="3" custSzY="45720" custScaleX="99864" custLinFactNeighborX="68" custLinFactNeighborY="8081"/>
      <dgm:spPr/>
    </dgm:pt>
    <dgm:pt modelId="{E21201A8-BD76-46BB-96DF-62EF9F037639}" type="pres">
      <dgm:prSet presAssocID="{C91B1316-C6E2-42A5-8A7D-A65942A02551}" presName="horz1" presStyleCnt="0"/>
      <dgm:spPr/>
    </dgm:pt>
    <dgm:pt modelId="{082256E7-3A66-4E42-9DB8-0B20CBABA679}" type="pres">
      <dgm:prSet presAssocID="{C91B1316-C6E2-42A5-8A7D-A65942A02551}" presName="tx1" presStyleLbl="revTx" presStyleIdx="1" presStyleCnt="3" custScaleY="74898" custLinFactNeighborX="-68" custLinFactNeighborY="6747"/>
      <dgm:spPr/>
    </dgm:pt>
    <dgm:pt modelId="{699D2CA3-94C8-4570-8A11-04018298145B}" type="pres">
      <dgm:prSet presAssocID="{C91B1316-C6E2-42A5-8A7D-A65942A02551}" presName="vert1" presStyleCnt="0"/>
      <dgm:spPr/>
    </dgm:pt>
    <dgm:pt modelId="{13B677DA-3366-43B1-91EA-98B74AD4AE60}" type="pres">
      <dgm:prSet presAssocID="{7BDDD5BC-4B2D-944E-A524-08C8EFC92CC3}" presName="thickLine" presStyleLbl="alignNode1" presStyleIdx="2" presStyleCnt="3" custLinFactNeighborX="-129" custLinFactNeighborY="18227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2" presStyleCnt="3" custScaleY="59564" custLinFactNeighborX="-129" custLinFactNeighborY="517"/>
      <dgm:spPr/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F6ED6186-CC5F-4C11-BDFE-41DFC9C939CA}" type="presOf" srcId="{C91B1316-C6E2-42A5-8A7D-A65942A02551}" destId="{082256E7-3A66-4E42-9DB8-0B20CBABA679}" srcOrd="0" destOrd="0" presId="urn:microsoft.com/office/officeart/2008/layout/LinedList"/>
    <dgm:cxn modelId="{AEF71688-DD4F-4F6A-B758-6347DE74F1CC}" srcId="{2E6C16F3-1F83-B54E-8DB0-6F43FBCDB4F6}" destId="{C91B1316-C6E2-42A5-8A7D-A65942A02551}" srcOrd="1" destOrd="0" parTransId="{F9D88DFB-C932-4298-9706-3B5442EDF19E}" sibTransId="{F95F9C65-77AA-4249-A80C-76BB052619AE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1DFD7CD1-0A98-46EE-B262-7F550E39C9AB}" type="presParOf" srcId="{5098F3FB-49B8-4C7E-AC01-27E5BA6F9359}" destId="{465B8D6D-BD61-4E84-8CB2-C702A4E552B6}" srcOrd="2" destOrd="0" presId="urn:microsoft.com/office/officeart/2008/layout/LinedList"/>
    <dgm:cxn modelId="{0101DFB1-1129-4F56-B937-E399877AF8D9}" type="presParOf" srcId="{5098F3FB-49B8-4C7E-AC01-27E5BA6F9359}" destId="{E21201A8-BD76-46BB-96DF-62EF9F037639}" srcOrd="3" destOrd="0" presId="urn:microsoft.com/office/officeart/2008/layout/LinedList"/>
    <dgm:cxn modelId="{681A83C7-CA52-4EAD-8222-69A76D312DCD}" type="presParOf" srcId="{E21201A8-BD76-46BB-96DF-62EF9F037639}" destId="{082256E7-3A66-4E42-9DB8-0B20CBABA679}" srcOrd="0" destOrd="0" presId="urn:microsoft.com/office/officeart/2008/layout/LinedList"/>
    <dgm:cxn modelId="{8C374F9D-34E4-4332-B5C9-DD578DED29E8}" type="presParOf" srcId="{E21201A8-BD76-46BB-96DF-62EF9F037639}" destId="{699D2CA3-94C8-4570-8A11-04018298145B}" srcOrd="1" destOrd="0" presId="urn:microsoft.com/office/officeart/2008/layout/LinedList"/>
    <dgm:cxn modelId="{53552273-748A-41B2-BF3D-59E30D5A5F42}" type="presParOf" srcId="{5098F3FB-49B8-4C7E-AC01-27E5BA6F9359}" destId="{13B677DA-3366-43B1-91EA-98B74AD4AE60}" srcOrd="4" destOrd="0" presId="urn:microsoft.com/office/officeart/2008/layout/LinedList"/>
    <dgm:cxn modelId="{48276109-66CA-4D97-BD2C-BDC001D85324}" type="presParOf" srcId="{5098F3FB-49B8-4C7E-AC01-27E5BA6F9359}" destId="{0C5696EA-FA22-4590-B27E-9E37AF2C4FB6}" srcOrd="5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t"/>
        <a:lstStyle/>
        <a:p>
          <a:pPr marL="0" algn="just"/>
          <a:r>
            <a:rPr lang="pl-PL" sz="2000" b="1" dirty="0"/>
            <a:t>Okręgowa komisja egzaminacyjna wydaje dyplomy potwierdzające kwalifikacje zawodowe dla</a:t>
          </a:r>
          <a:r>
            <a:rPr lang="pl-PL" sz="2000" dirty="0"/>
            <a:t>:</a:t>
          </a:r>
        </a:p>
        <a:p>
          <a:pPr marL="182563" indent="-182563" algn="just"/>
          <a:r>
            <a:rPr lang="pl-PL" sz="2000" dirty="0"/>
            <a:t>– absolwentów/ słuchaczy,  którzy  nie  otrzymali  dyplomów  bezpośrednio  po ukończeniu szkoły</a:t>
          </a:r>
        </a:p>
        <a:p>
          <a:pPr marL="182563" indent="-182563" algn="just"/>
          <a:r>
            <a:rPr lang="pl-PL" sz="2000" dirty="0"/>
            <a:t>– osób, które ukończyły kwalifikacyjny kurs zawodowy</a:t>
          </a:r>
        </a:p>
        <a:p>
          <a:pPr marL="182563" indent="-182563" algn="just"/>
          <a:r>
            <a:rPr lang="pl-PL" sz="2000" dirty="0"/>
            <a:t>– osób dorosłych, które ukończyły praktyczną naukę zawodu dorosłych lub przyuczenie do pracy dorosłych</a:t>
          </a:r>
        </a:p>
        <a:p>
          <a:pPr marL="182563" indent="-182563" algn="just"/>
          <a:r>
            <a:rPr lang="pl-PL" sz="2000" dirty="0"/>
            <a:t>– osób, które przystąpiły do eksternistycznego egzaminu zawodowego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2B08BCC5-875E-48E3-8D84-5A2917FA524B}">
      <dgm:prSet phldrT="[Tekst]" custT="1"/>
      <dgm:spPr/>
      <dgm:t>
        <a:bodyPr/>
        <a:lstStyle/>
        <a:p>
          <a:pPr algn="just">
            <a:lnSpc>
              <a:spcPct val="100000"/>
            </a:lnSpc>
            <a:buNone/>
          </a:pPr>
          <a:r>
            <a:rPr lang="pl-PL" sz="2000" dirty="0"/>
            <a:t>Dyplom potwierdzający kwalifikacje zawodowe wydaje się </a:t>
          </a:r>
          <a:r>
            <a:rPr lang="pl-PL" sz="2000" b="1" dirty="0"/>
            <a:t>na wniosek osoby </a:t>
          </a:r>
          <a:r>
            <a:rPr lang="pl-PL" sz="2000" dirty="0"/>
            <a:t>złożony do dyrektora komisji okręgowej, który wydał świadectwo/certyfikat potwierdzający ostatnią kwalifikację wyodrębnioną w danym zawodzie. Do wniosku dołącza się dokumenty potwierdzające spełnienie warunków do uzyskania dyplomu. Wniosek można pobrać na stronie OKE w Jaworznie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C44657F8-08F9-458F-B3C6-BE922DFB38DF}" type="parTrans" cxnId="{21679932-E4AB-4768-8C76-C5734BE961CB}">
      <dgm:prSet/>
      <dgm:spPr/>
      <dgm:t>
        <a:bodyPr/>
        <a:lstStyle/>
        <a:p>
          <a:endParaRPr lang="pl-PL"/>
        </a:p>
      </dgm:t>
    </dgm:pt>
    <dgm:pt modelId="{9829337B-4356-489D-952F-E8651FF4F206}" type="sibTrans" cxnId="{21679932-E4AB-4768-8C76-C5734BE961CB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05051" custLinFactNeighborX="98" custLinFactNeighborY="1839"/>
      <dgm:spPr/>
    </dgm:pt>
    <dgm:pt modelId="{4F1C1B55-E17E-4AA5-99E1-163383D36C5A}" type="pres">
      <dgm:prSet presAssocID="{A111571A-B5B4-174B-9947-9572DD53D956}" presName="vert1" presStyleCnt="0"/>
      <dgm:spPr/>
    </dgm:pt>
    <dgm:pt modelId="{C1F8D737-028C-420B-84E2-A312C8AB304A}" type="pres">
      <dgm:prSet presAssocID="{2B08BCC5-875E-48E3-8D84-5A2917FA524B}" presName="thickLine" presStyleLbl="alignNode1" presStyleIdx="1" presStyleCnt="2" custLinFactNeighborY="-8141"/>
      <dgm:spPr/>
    </dgm:pt>
    <dgm:pt modelId="{315A40F7-D5B3-4F32-AFE9-A5D4742FC36B}" type="pres">
      <dgm:prSet presAssocID="{2B08BCC5-875E-48E3-8D84-5A2917FA524B}" presName="horz1" presStyleCnt="0"/>
      <dgm:spPr/>
    </dgm:pt>
    <dgm:pt modelId="{C6ADB249-F9CF-4231-9F3F-1B1304A5A807}" type="pres">
      <dgm:prSet presAssocID="{2B08BCC5-875E-48E3-8D84-5A2917FA524B}" presName="tx1" presStyleLbl="revTx" presStyleIdx="1" presStyleCnt="2" custScaleY="70285" custLinFactNeighborY="-5955"/>
      <dgm:spPr/>
    </dgm:pt>
    <dgm:pt modelId="{979E4A6C-66D8-416A-ABAB-2E6B7BCC60E4}" type="pres">
      <dgm:prSet presAssocID="{2B08BCC5-875E-48E3-8D84-5A2917FA524B}" presName="vert1" presStyleCnt="0"/>
      <dgm:spPr/>
    </dgm:pt>
  </dgm:ptLst>
  <dgm:cxnLst>
    <dgm:cxn modelId="{21679932-E4AB-4768-8C76-C5734BE961CB}" srcId="{2E6C16F3-1F83-B54E-8DB0-6F43FBCDB4F6}" destId="{2B08BCC5-875E-48E3-8D84-5A2917FA524B}" srcOrd="1" destOrd="0" parTransId="{C44657F8-08F9-458F-B3C6-BE922DFB38DF}" sibTransId="{9829337B-4356-489D-952F-E8651FF4F206}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940E76DE-FAD8-4C69-BE50-41DADA0F1260}" type="presOf" srcId="{2B08BCC5-875E-48E3-8D84-5A2917FA524B}" destId="{C6ADB249-F9CF-4231-9F3F-1B1304A5A807}" srcOrd="0" destOrd="0" presId="urn:microsoft.com/office/officeart/2008/layout/LinedList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F39FDC63-156B-4E2C-9CCC-0A7252131CD6}" type="presParOf" srcId="{5098F3FB-49B8-4C7E-AC01-27E5BA6F9359}" destId="{C1F8D737-028C-420B-84E2-A312C8AB304A}" srcOrd="2" destOrd="0" presId="urn:microsoft.com/office/officeart/2008/layout/LinedList"/>
    <dgm:cxn modelId="{D28537B4-4785-4732-ABE7-9F933A8BF70A}" type="presParOf" srcId="{5098F3FB-49B8-4C7E-AC01-27E5BA6F9359}" destId="{315A40F7-D5B3-4F32-AFE9-A5D4742FC36B}" srcOrd="3" destOrd="0" presId="urn:microsoft.com/office/officeart/2008/layout/LinedList"/>
    <dgm:cxn modelId="{3E820CF6-FC1C-47AC-8366-45F6DAF287A7}" type="presParOf" srcId="{315A40F7-D5B3-4F32-AFE9-A5D4742FC36B}" destId="{C6ADB249-F9CF-4231-9F3F-1B1304A5A807}" srcOrd="0" destOrd="0" presId="urn:microsoft.com/office/officeart/2008/layout/LinedList"/>
    <dgm:cxn modelId="{00D4A2CD-1478-4D55-BA72-997278C183F2}" type="presParOf" srcId="{315A40F7-D5B3-4F32-AFE9-A5D4742FC36B}" destId="{979E4A6C-66D8-416A-ABAB-2E6B7BCC6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t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28.04.2026 r.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zostały umieszczone </a:t>
          </a:r>
          <a:r>
            <a:rPr lang="pl-PL" sz="2000" b="1" i="0" dirty="0"/>
            <a:t>wskazania CKE</a:t>
          </a:r>
          <a:r>
            <a:rPr lang="pl-PL" sz="2000" b="0" i="0" dirty="0"/>
            <a:t> do przygotowania stanowisk na dany egzamin </a:t>
          </a:r>
          <a:r>
            <a:rPr lang="pl-PL" sz="2000" b="1" i="0" dirty="0"/>
            <a:t>-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do sprawdzenia przez ośrodki egzaminacyjne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Uwagi do wskazań należy przesyłać do </a:t>
          </a: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07.05.2026 r.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 za pośrednictwem Serwisu dla dyrektorów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13.05.2026 r. 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SIOEZ 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zostaną umieszczone </a:t>
          </a: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ostateczne wersje </a:t>
          </a:r>
          <a:r>
            <a:rPr lang="pl-PL" sz="2000" b="1" i="0" dirty="0">
              <a:solidFill>
                <a:schemeClr val="tx1"/>
              </a:solidFill>
            </a:rPr>
            <a:t>wskazań CKE 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dla formuł 2017 i 2019</a:t>
          </a:r>
          <a:endParaRPr lang="pl-PL" sz="2000" b="1" strike="sngStrike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9558A54A-C8EE-459A-B1F0-C234032FC1F2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20.08.2025 r. </a:t>
          </a: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został opublikowany komunikat dotyczący zadań jawnych   (część praktyczna egzaminu)</a:t>
          </a: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SzPts val="1000"/>
            <a:buFont typeface="Symbol" panose="05050102010706020507" pitchFamily="18" charset="2"/>
            <a:buChar char=""/>
          </a:pPr>
          <a:r>
            <a:rPr lang="pl-PL" sz="2000" dirty="0"/>
            <a:t>Komunikaty o przyborach pomocniczych – zostaną opublikowane </a:t>
          </a:r>
          <a:r>
            <a:rPr lang="pl-PL" sz="2000" b="1" dirty="0"/>
            <a:t>do 30 kwietnia</a:t>
          </a:r>
          <a:endParaRPr lang="pl-PL" sz="2000" dirty="0"/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SzPts val="1000"/>
            <a:buFont typeface="Symbol" panose="05050102010706020507" pitchFamily="18" charset="2"/>
            <a:buChar char=""/>
          </a:pPr>
          <a:r>
            <a:rPr lang="pl-PL" sz="2000" dirty="0"/>
            <a:t>Komunikaty dot. oprogramowania (technik ekonomista, rachunkowości, handlowiec) – </a:t>
          </a:r>
          <a:r>
            <a:rPr lang="pl-PL" sz="2000" b="1" dirty="0"/>
            <a:t>opublikowane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B8ACDFBA-B414-432B-94C3-33BC1C7EB4A9}" type="parTrans" cxnId="{9F0EEA78-A789-41EB-9E34-D3F9D004BD89}">
      <dgm:prSet/>
      <dgm:spPr/>
      <dgm:t>
        <a:bodyPr/>
        <a:lstStyle/>
        <a:p>
          <a:endParaRPr lang="pl-PL"/>
        </a:p>
      </dgm:t>
    </dgm:pt>
    <dgm:pt modelId="{F56592C7-C0D8-4C81-93F1-F36939F6A0C3}" type="sibTrans" cxnId="{9F0EEA78-A789-41EB-9E34-D3F9D004BD89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 custLinFactNeighborX="-121" custLinFactNeighborY="-9515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95545" custLinFactY="-100000" custLinFactNeighborX="98" custLinFactNeighborY="-111624"/>
      <dgm:spPr/>
    </dgm:pt>
    <dgm:pt modelId="{4F1C1B55-E17E-4AA5-99E1-163383D36C5A}" type="pres">
      <dgm:prSet presAssocID="{A111571A-B5B4-174B-9947-9572DD53D956}" presName="vert1" presStyleCnt="0"/>
      <dgm:spPr/>
    </dgm:pt>
    <dgm:pt modelId="{9862F789-1FD7-444B-AAB2-8AEA5E5C05E0}" type="pres">
      <dgm:prSet presAssocID="{9558A54A-C8EE-459A-B1F0-C234032FC1F2}" presName="thickLine" presStyleLbl="alignNode1" presStyleIdx="1" presStyleCnt="2" custLinFactNeighborY="-76775"/>
      <dgm:spPr/>
    </dgm:pt>
    <dgm:pt modelId="{D383D31B-0E2D-494C-B54A-C591731B7AC3}" type="pres">
      <dgm:prSet presAssocID="{9558A54A-C8EE-459A-B1F0-C234032FC1F2}" presName="horz1" presStyleCnt="0"/>
      <dgm:spPr/>
    </dgm:pt>
    <dgm:pt modelId="{1E79C03E-17D1-4AB1-9554-7D9EB547A434}" type="pres">
      <dgm:prSet presAssocID="{9558A54A-C8EE-459A-B1F0-C234032FC1F2}" presName="tx1" presStyleLbl="revTx" presStyleIdx="1" presStyleCnt="2" custLinFactNeighborY="-76567"/>
      <dgm:spPr/>
    </dgm:pt>
    <dgm:pt modelId="{272DC86F-1198-4B6A-8A89-BD51B952CC5A}" type="pres">
      <dgm:prSet presAssocID="{9558A54A-C8EE-459A-B1F0-C234032FC1F2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9F0EEA78-A789-41EB-9E34-D3F9D004BD89}" srcId="{2E6C16F3-1F83-B54E-8DB0-6F43FBCDB4F6}" destId="{9558A54A-C8EE-459A-B1F0-C234032FC1F2}" srcOrd="1" destOrd="0" parTransId="{B8ACDFBA-B414-432B-94C3-33BC1C7EB4A9}" sibTransId="{F56592C7-C0D8-4C81-93F1-F36939F6A0C3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7F03BE7-2DE1-4887-83F4-743F4938A440}" type="presOf" srcId="{9558A54A-C8EE-459A-B1F0-C234032FC1F2}" destId="{1E79C03E-17D1-4AB1-9554-7D9EB547A434}" srcOrd="0" destOrd="0" presId="urn:microsoft.com/office/officeart/2008/layout/LinedList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C02535C2-E7F6-431C-B623-CB41367263A7}" type="presParOf" srcId="{5098F3FB-49B8-4C7E-AC01-27E5BA6F9359}" destId="{9862F789-1FD7-444B-AAB2-8AEA5E5C05E0}" srcOrd="2" destOrd="0" presId="urn:microsoft.com/office/officeart/2008/layout/LinedList"/>
    <dgm:cxn modelId="{285BE0A3-D691-49EF-BB7C-F4C40C650246}" type="presParOf" srcId="{5098F3FB-49B8-4C7E-AC01-27E5BA6F9359}" destId="{D383D31B-0E2D-494C-B54A-C591731B7AC3}" srcOrd="3" destOrd="0" presId="urn:microsoft.com/office/officeart/2008/layout/LinedList"/>
    <dgm:cxn modelId="{77B598A8-447B-4ECC-A94D-19198371D463}" type="presParOf" srcId="{D383D31B-0E2D-494C-B54A-C591731B7AC3}" destId="{1E79C03E-17D1-4AB1-9554-7D9EB547A434}" srcOrd="0" destOrd="0" presId="urn:microsoft.com/office/officeart/2008/layout/LinedList"/>
    <dgm:cxn modelId="{68A54B08-22ED-4E66-B364-8EB7D5B1E78E}" type="presParOf" srcId="{D383D31B-0E2D-494C-B54A-C591731B7AC3}" destId="{272DC86F-1198-4B6A-8A89-BD51B952C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5B288AB1-BF7F-4B1B-8935-AA80933E2A3C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FRK.01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– zaplanowanie egzaminu powinno być zgodne z komunikatem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w SIOEZ dotyczącym zastosowania główek fryzjerskich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W obu formułach egzaminu PP2017 i PP2019 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główki fryzjerskie kupują ośrodki egzaminacyjne 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72355E89-EF23-42D9-9C1B-9853C0459A3A}" type="parTrans" cxnId="{C9B25619-51B6-4A3E-B2AA-21BC5BAE619C}">
      <dgm:prSet/>
      <dgm:spPr/>
      <dgm:t>
        <a:bodyPr/>
        <a:lstStyle/>
        <a:p>
          <a:endParaRPr lang="pl-PL"/>
        </a:p>
      </dgm:t>
    </dgm:pt>
    <dgm:pt modelId="{B1D3A985-2707-4CE5-B2F0-ED0531D980B5}" type="sibTrans" cxnId="{C9B25619-51B6-4A3E-B2AA-21BC5BAE619C}">
      <dgm:prSet/>
      <dgm:spPr/>
      <dgm:t>
        <a:bodyPr/>
        <a:lstStyle/>
        <a:p>
          <a:endParaRPr lang="pl-PL"/>
        </a:p>
      </dgm:t>
    </dgm:pt>
    <dgm:pt modelId="{85DC507B-C9B8-405B-A625-DD260E3193DE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AUD.02, AUD.05, AUD.11, DRM.08, DRM.10, INF.03, INF.04, MEC.09, MEC.10, PGF.04,  PGF.07, PGF.08, PGF.09 – 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po każdej zmianie należy przygotować płytę zbiorczą zawierającą foldery z rezultatami wszystkich zdających. Płyta powinna być sprawdzona, czy zapis plików jest poprawny. 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Płytę należy przechowywać w OE i może być udostępniona na prośbę OKE ośrodkom sprawdzania prac egzaminacyjnych</a:t>
          </a:r>
        </a:p>
      </dgm:t>
    </dgm:pt>
    <dgm:pt modelId="{8F1208FC-3F57-4E21-921F-A317D6C4E3EC}" type="parTrans" cxnId="{369F94A6-31DA-46EE-8E01-23C3977DC7FC}">
      <dgm:prSet/>
      <dgm:spPr/>
      <dgm:t>
        <a:bodyPr/>
        <a:lstStyle/>
        <a:p>
          <a:endParaRPr lang="pl-PL"/>
        </a:p>
      </dgm:t>
    </dgm:pt>
    <dgm:pt modelId="{AE303090-43AA-4DCB-82A3-3AFCC8054631}" type="sibTrans" cxnId="{369F94A6-31DA-46EE-8E01-23C3977DC7FC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64679175-A06B-4FFA-AD78-69C20AD4829B}" type="pres">
      <dgm:prSet presAssocID="{5B288AB1-BF7F-4B1B-8935-AA80933E2A3C}" presName="thickLine" presStyleLbl="alignNode1" presStyleIdx="0" presStyleCnt="2" custLinFactNeighborY="6286"/>
      <dgm:spPr/>
    </dgm:pt>
    <dgm:pt modelId="{9461BD3D-8986-4BC3-9218-6E3F54836B03}" type="pres">
      <dgm:prSet presAssocID="{5B288AB1-BF7F-4B1B-8935-AA80933E2A3C}" presName="horz1" presStyleCnt="0"/>
      <dgm:spPr/>
    </dgm:pt>
    <dgm:pt modelId="{EF4B260F-F066-42E5-9C9D-643CAFB01C0F}" type="pres">
      <dgm:prSet presAssocID="{5B288AB1-BF7F-4B1B-8935-AA80933E2A3C}" presName="tx1" presStyleLbl="revTx" presStyleIdx="0" presStyleCnt="2"/>
      <dgm:spPr/>
    </dgm:pt>
    <dgm:pt modelId="{5F47A142-29AF-40C7-9BC3-2FF1815F8560}" type="pres">
      <dgm:prSet presAssocID="{5B288AB1-BF7F-4B1B-8935-AA80933E2A3C}" presName="vert1" presStyleCnt="0"/>
      <dgm:spPr/>
    </dgm:pt>
    <dgm:pt modelId="{644B31D2-41B0-45C6-8DB5-16CFBC7B159E}" type="pres">
      <dgm:prSet presAssocID="{85DC507B-C9B8-405B-A625-DD260E3193DE}" presName="thickLine" presStyleLbl="alignNode1" presStyleIdx="1" presStyleCnt="2" custLinFactNeighborY="4104"/>
      <dgm:spPr/>
    </dgm:pt>
    <dgm:pt modelId="{292949B8-92F1-42CC-ACC1-74303233DF5A}" type="pres">
      <dgm:prSet presAssocID="{85DC507B-C9B8-405B-A625-DD260E3193DE}" presName="horz1" presStyleCnt="0"/>
      <dgm:spPr/>
    </dgm:pt>
    <dgm:pt modelId="{5A6755AA-91DA-425F-BE2A-F096A969818A}" type="pres">
      <dgm:prSet presAssocID="{85DC507B-C9B8-405B-A625-DD260E3193DE}" presName="tx1" presStyleLbl="revTx" presStyleIdx="1" presStyleCnt="2" custScaleY="115055" custLinFactNeighborY="-22382"/>
      <dgm:spPr/>
    </dgm:pt>
    <dgm:pt modelId="{0FBE1D42-2B22-415F-985C-142F1ADEF3DB}" type="pres">
      <dgm:prSet presAssocID="{85DC507B-C9B8-405B-A625-DD260E3193DE}" presName="vert1" presStyleCnt="0"/>
      <dgm:spPr/>
    </dgm:pt>
  </dgm:ptLst>
  <dgm:cxnLst>
    <dgm:cxn modelId="{C9B25619-51B6-4A3E-B2AA-21BC5BAE619C}" srcId="{2E6C16F3-1F83-B54E-8DB0-6F43FBCDB4F6}" destId="{5B288AB1-BF7F-4B1B-8935-AA80933E2A3C}" srcOrd="0" destOrd="0" parTransId="{72355E89-EF23-42D9-9C1B-9853C0459A3A}" sibTransId="{B1D3A985-2707-4CE5-B2F0-ED0531D980B5}"/>
    <dgm:cxn modelId="{2082BB1A-7809-4EF6-A1DB-183BD113B648}" type="presOf" srcId="{85DC507B-C9B8-405B-A625-DD260E3193DE}" destId="{5A6755AA-91DA-425F-BE2A-F096A969818A}" srcOrd="0" destOrd="0" presId="urn:microsoft.com/office/officeart/2008/layout/LinedList"/>
    <dgm:cxn modelId="{D7A0011F-448B-40F1-9BB9-84317532EFC8}" type="presOf" srcId="{5B288AB1-BF7F-4B1B-8935-AA80933E2A3C}" destId="{EF4B260F-F066-42E5-9C9D-643CAFB01C0F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369F94A6-31DA-46EE-8E01-23C3977DC7FC}" srcId="{2E6C16F3-1F83-B54E-8DB0-6F43FBCDB4F6}" destId="{85DC507B-C9B8-405B-A625-DD260E3193DE}" srcOrd="1" destOrd="0" parTransId="{8F1208FC-3F57-4E21-921F-A317D6C4E3EC}" sibTransId="{AE303090-43AA-4DCB-82A3-3AFCC8054631}"/>
    <dgm:cxn modelId="{B80C6DE6-1F10-4314-9DB6-1DA669D3FF96}" type="presParOf" srcId="{5098F3FB-49B8-4C7E-AC01-27E5BA6F9359}" destId="{64679175-A06B-4FFA-AD78-69C20AD4829B}" srcOrd="0" destOrd="0" presId="urn:microsoft.com/office/officeart/2008/layout/LinedList"/>
    <dgm:cxn modelId="{75E836D6-3075-4121-B6AC-B35F056E078F}" type="presParOf" srcId="{5098F3FB-49B8-4C7E-AC01-27E5BA6F9359}" destId="{9461BD3D-8986-4BC3-9218-6E3F54836B03}" srcOrd="1" destOrd="0" presId="urn:microsoft.com/office/officeart/2008/layout/LinedList"/>
    <dgm:cxn modelId="{8D77A798-1C28-4EBC-9A6F-C6FAA1EA2F4E}" type="presParOf" srcId="{9461BD3D-8986-4BC3-9218-6E3F54836B03}" destId="{EF4B260F-F066-42E5-9C9D-643CAFB01C0F}" srcOrd="0" destOrd="0" presId="urn:microsoft.com/office/officeart/2008/layout/LinedList"/>
    <dgm:cxn modelId="{A3DEF993-0070-40FD-920B-1E087E1B8C81}" type="presParOf" srcId="{9461BD3D-8986-4BC3-9218-6E3F54836B03}" destId="{5F47A142-29AF-40C7-9BC3-2FF1815F8560}" srcOrd="1" destOrd="0" presId="urn:microsoft.com/office/officeart/2008/layout/LinedList"/>
    <dgm:cxn modelId="{3834C567-6145-4DEE-BDD8-7B53A1CBF272}" type="presParOf" srcId="{5098F3FB-49B8-4C7E-AC01-27E5BA6F9359}" destId="{644B31D2-41B0-45C6-8DB5-16CFBC7B159E}" srcOrd="2" destOrd="0" presId="urn:microsoft.com/office/officeart/2008/layout/LinedList"/>
    <dgm:cxn modelId="{09709074-2257-41C7-852A-E30C93E037A3}" type="presParOf" srcId="{5098F3FB-49B8-4C7E-AC01-27E5BA6F9359}" destId="{292949B8-92F1-42CC-ACC1-74303233DF5A}" srcOrd="3" destOrd="0" presId="urn:microsoft.com/office/officeart/2008/layout/LinedList"/>
    <dgm:cxn modelId="{BFAF0C36-C00E-49AF-B762-EC3BD2243447}" type="presParOf" srcId="{292949B8-92F1-42CC-ACC1-74303233DF5A}" destId="{5A6755AA-91DA-425F-BE2A-F096A969818A}" srcOrd="0" destOrd="0" presId="urn:microsoft.com/office/officeart/2008/layout/LinedList"/>
    <dgm:cxn modelId="{C732728B-0640-474C-8EB3-44AC68DEFB6A}" type="presParOf" srcId="{292949B8-92F1-42CC-ACC1-74303233DF5A}" destId="{0FBE1D42-2B22-415F-985C-142F1ADEF3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uczniów i absolwentów ZSZ, BS I, BS II oraz T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staż, o którym mowa w art. 119 ustawy z dnia 20 marca 2025 r. o rynku pracy i służbach zatrudnienia (Dz. U. poz. 620), </a:t>
          </a:r>
          <a:endParaRPr lang="pl-PL" sz="1800" dirty="0">
            <a:latin typeface="+mn-lt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</a:t>
          </a:r>
          <a:r>
            <a:rPr lang="pl-PL" sz="1800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rozpoczęte przed dniem 1 czerwca 2025 r. </a:t>
          </a:r>
          <a:endParaRPr lang="pl-PL" sz="1800" dirty="0">
            <a:solidFill>
              <a:srgbClr val="FF0000"/>
            </a:solidFill>
            <a:latin typeface="+mn-lt"/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1800" dirty="0">
              <a:latin typeface="+mn-lt"/>
              <a:cs typeface="Calibri" panose="020F0502020204030204" pitchFamily="34" charset="0"/>
            </a:rPr>
            <a:t>osób spełniających warunki dopuszczenia do egzaminu eksternistycznego zawodowego określone w przepisach wydanych na podstawie art. 10 ust. 5 ustawy o systemie oświaty</a:t>
          </a:r>
          <a:endParaRPr lang="pl-PL" sz="1800" dirty="0">
            <a:latin typeface="+mn-lt"/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18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dirty="0">
            <a:latin typeface="+mn-lt"/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Y="5684"/>
      <dgm:spPr/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4120"/>
      <dgm:spPr>
        <a:prstGeom prst="rightArrow">
          <a:avLst/>
        </a:prstGeom>
        <a:noFill/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-525" custLinFactNeighborY="1893"/>
      <dgm:spPr/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-2117" custLinFactNeighborY="5104"/>
      <dgm:spPr>
        <a:prstGeom prst="rightArrow">
          <a:avLst/>
        </a:prstGeom>
        <a:noFill/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noFill/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70109"/>
      <dgm:spPr/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noFill/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69097" custLinFactNeighborX="-91"/>
      <dgm:spPr/>
    </dgm:pt>
    <dgm:pt modelId="{3777415D-4699-45B6-AFDE-632281D3D69B}" type="pres">
      <dgm:prSet presAssocID="{0A063FE4-355C-4D76-A1CF-E3E2C2767E5A}" presName="img" presStyleLbl="fgImgPlace1" presStyleIdx="4" presStyleCnt="6" custScaleX="43763" custScaleY="35372" custLinFactNeighborY="-3180"/>
      <dgm:spPr>
        <a:prstGeom prst="rightArrow">
          <a:avLst/>
        </a:prstGeom>
        <a:noFill/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65284"/>
      <dgm:spPr/>
    </dgm:pt>
    <dgm:pt modelId="{5B51B075-7D10-449E-AB74-7A89BCB1D3BF}" type="pres">
      <dgm:prSet presAssocID="{F65306F0-3953-477D-B38D-58470DFC76CD}" presName="img" presStyleLbl="fgImgPlace1" presStyleIdx="5" presStyleCnt="6" custScaleX="43763" custScaleY="35372" custLinFactNeighborY="-5300"/>
      <dgm:spPr>
        <a:prstGeom prst="rightArrow">
          <a:avLst/>
        </a:prstGeom>
        <a:noFill/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</dgm:pt>
  </dgm:ptLst>
  <dgm:cxnLst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1D8E4C-7B7D-4D4F-ABC6-9E9939F1A0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B1DDA31D-7288-4083-A13A-16E65A1D652E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34774">
        <dgm:presLayoutVars>
          <dgm:chMax/>
          <dgm:chPref val="4"/>
        </dgm:presLayoutVars>
      </dgm:prSet>
      <dgm:spPr/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 custLinFactNeighborX="1736" custLinFactNeighborY="-36484"/>
      <dgm:spPr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2089ECD8-5502-4097-A7B8-29B10E7EE791}" type="pres">
      <dgm:prSet presAssocID="{25EFAC93-D9F1-44D1-AC01-A32160409F68}" presName="childText" presStyleLbl="lnNode1" presStyleIdx="0" presStyleCnt="2" custLinFactNeighborX="685" custLinFactNeighborY="-28412">
        <dgm:presLayoutVars>
          <dgm:chMax val="0"/>
          <dgm:chPref val="0"/>
          <dgm:bulletEnabled val="1"/>
        </dgm:presLayoutVars>
      </dgm:prSet>
      <dgm:spPr/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X="1962" custLinFactNeighborY="18352"/>
      <dgm:spPr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8842F63A-3346-4317-81FE-6D7E56AE66C0}" type="pres">
      <dgm:prSet presAssocID="{9F1D8E4C-7B7D-4D4F-ABC6-9E9939F1A007}" presName="childText" presStyleLbl="lnNode1" presStyleIdx="1" presStyleCnt="2" custLinFactNeighborY="14537">
        <dgm:presLayoutVars>
          <dgm:chMax val="0"/>
          <dgm:chPref val="0"/>
          <dgm:bulletEnabled val="1"/>
        </dgm:presLayoutVars>
      </dgm:prSet>
      <dgm:spPr/>
    </dgm:pt>
  </dgm:ptLst>
  <dgm:cxnLst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>
    <a:ln w="2857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 custLinFactNeighborY="538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do wymogów bhp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809A9C6-801E-2844-BD47-16AC0119D4B2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pracowni informatycznej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88F8873-6ACA-457B-96D1-ED1745DA2657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5"/>
      <dgm:spPr/>
    </dgm:pt>
    <dgm:pt modelId="{1D147F7F-FD4C-44E8-A2F4-7696BCFDB873}" type="pres">
      <dgm:prSet presAssocID="{EAB971C2-7BBA-1D4F-ADB8-1659E53359EC}" presName="parentText" presStyleLbl="node1" presStyleIdx="0" presStyleCnt="5" custScaleX="132345">
        <dgm:presLayoutVars>
          <dgm:chMax val="0"/>
          <dgm:bulletEnabled val="1"/>
        </dgm:presLayoutVars>
      </dgm:prSet>
      <dgm:spPr/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0" presStyleCnt="5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0" presStyleCnt="5"/>
      <dgm:spPr/>
    </dgm:pt>
    <dgm:pt modelId="{2A1625FA-762F-4569-BAE1-557CC0381726}" type="pres">
      <dgm:prSet presAssocID="{E2DD35E9-A3B7-A843-B698-8595821E4A95}" presName="parentText" presStyleLbl="node1" presStyleIdx="1" presStyleCnt="5" custScaleX="132345">
        <dgm:presLayoutVars>
          <dgm:chMax val="0"/>
          <dgm:bulletEnabled val="1"/>
        </dgm:presLayoutVars>
      </dgm:prSet>
      <dgm:spPr/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1" presStyleCnt="5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1" presStyleCnt="5"/>
      <dgm:spPr/>
    </dgm:pt>
    <dgm:pt modelId="{722A518A-E91A-40C2-B2BE-54C887906D12}" type="pres">
      <dgm:prSet presAssocID="{7BDDD5BC-4B2D-944E-A524-08C8EFC92CC3}" presName="parentText" presStyleLbl="node1" presStyleIdx="2" presStyleCnt="5" custScaleX="132345" custScaleY="160554" custLinFactNeighborX="-3136" custLinFactNeighborY="9984">
        <dgm:presLayoutVars>
          <dgm:chMax val="0"/>
          <dgm:bulletEnabled val="1"/>
        </dgm:presLayoutVars>
      </dgm:prSet>
      <dgm:spPr/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2" presStyleCnt="5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2" presStyleCnt="5"/>
      <dgm:spPr/>
    </dgm:pt>
    <dgm:pt modelId="{00265A29-DACB-453A-B200-DEEA13EE5903}" type="pres">
      <dgm:prSet presAssocID="{788F8873-6ACA-457B-96D1-ED1745DA2657}" presName="parentText" presStyleLbl="node1" presStyleIdx="3" presStyleCnt="5" custScaleX="132345">
        <dgm:presLayoutVars>
          <dgm:chMax val="0"/>
          <dgm:bulletEnabled val="1"/>
        </dgm:presLayoutVars>
      </dgm:prSet>
      <dgm:spPr/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3" presStyleCnt="5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3" presStyleCnt="5"/>
      <dgm:spPr/>
    </dgm:pt>
    <dgm:pt modelId="{B04A1AE3-348C-4329-A0CE-84703C61B385}" type="pres">
      <dgm:prSet presAssocID="{C809A9C6-801E-2844-BD47-16AC0119D4B2}" presName="parentText" presStyleLbl="node1" presStyleIdx="4" presStyleCnt="5" custScaleX="132345">
        <dgm:presLayoutVars>
          <dgm:chMax val="0"/>
          <dgm:bulletEnabled val="1"/>
        </dgm:presLayoutVars>
      </dgm:prSet>
      <dgm:spPr/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4" presStyleCnt="5" custLinFactNeighborY="-19093">
        <dgm:presLayoutVars>
          <dgm:bulletEnabled val="1"/>
        </dgm:presLayoutVars>
      </dgm:prSet>
      <dgm:spPr/>
    </dgm:pt>
  </dgm:ptLst>
  <dgm:cxnLst>
    <dgm:cxn modelId="{27ACDA19-DAFA-6F42-8107-2F9109643BC7}" srcId="{2E6C16F3-1F83-B54E-8DB0-6F43FBCDB4F6}" destId="{C809A9C6-801E-2844-BD47-16AC0119D4B2}" srcOrd="4" destOrd="0" parTransId="{6D39A583-7BB7-C248-955A-0663C7645239}" sibTransId="{D8E7B962-D48A-474C-AF93-50E3735A1D1A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1F2D1DEC-FAA4-411E-BB63-1647FE9D7200}" srcId="{2E6C16F3-1F83-B54E-8DB0-6F43FBCDB4F6}" destId="{788F8873-6ACA-457B-96D1-ED1745DA2657}" srcOrd="3" destOrd="0" parTransId="{B2B0AC16-496C-4FBB-AB7C-8942BFCBA278}" sibTransId="{CFD79E17-1F53-498D-8C4F-B68747D45F17}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33E5C61B-824D-4409-98A9-9B1DD32B0F82}" type="presParOf" srcId="{38E4F5F3-8683-420D-9DFF-4659CAF3870D}" destId="{3A89C6F0-5B71-4A11-A087-1559C400896A}" srcOrd="0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1" destOrd="0" presId="urn:microsoft.com/office/officeart/2005/8/layout/list1"/>
    <dgm:cxn modelId="{332C553E-7BBC-4770-ABCE-B8322CAA9D34}" type="presParOf" srcId="{38E4F5F3-8683-420D-9DFF-4659CAF3870D}" destId="{7F48E748-7933-4968-81FF-871084B5CC49}" srcOrd="2" destOrd="0" presId="urn:microsoft.com/office/officeart/2005/8/layout/list1"/>
    <dgm:cxn modelId="{1A4BE532-F329-4560-82C3-4981F0AF7115}" type="presParOf" srcId="{38E4F5F3-8683-420D-9DFF-4659CAF3870D}" destId="{77964121-9384-426B-B858-0904F82E9C4E}" srcOrd="3" destOrd="0" presId="urn:microsoft.com/office/officeart/2005/8/layout/list1"/>
    <dgm:cxn modelId="{6726B13D-3946-42E8-95CA-8D49D314FB72}" type="presParOf" srcId="{38E4F5F3-8683-420D-9DFF-4659CAF3870D}" destId="{7E8D794C-FEAA-4C22-8DCA-4F9170D76B6A}" srcOrd="4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5" destOrd="0" presId="urn:microsoft.com/office/officeart/2005/8/layout/list1"/>
    <dgm:cxn modelId="{3487DBC3-E792-4AF2-A102-DCD906CA7CD7}" type="presParOf" srcId="{38E4F5F3-8683-420D-9DFF-4659CAF3870D}" destId="{012BC845-6594-4616-829D-B8EF31DD3E5C}" srcOrd="6" destOrd="0" presId="urn:microsoft.com/office/officeart/2005/8/layout/list1"/>
    <dgm:cxn modelId="{1B21A893-F870-4AF3-9C38-0DDCA42AD991}" type="presParOf" srcId="{38E4F5F3-8683-420D-9DFF-4659CAF3870D}" destId="{AE01EDBE-669B-4733-BE13-AD1A481050A3}" srcOrd="7" destOrd="0" presId="urn:microsoft.com/office/officeart/2005/8/layout/list1"/>
    <dgm:cxn modelId="{5F280FB4-CD8A-43EB-B433-5E3E6F1AB1CF}" type="presParOf" srcId="{38E4F5F3-8683-420D-9DFF-4659CAF3870D}" destId="{0E5AB453-FC73-4055-84AD-22BDCC173B7A}" srcOrd="8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9" destOrd="0" presId="urn:microsoft.com/office/officeart/2005/8/layout/list1"/>
    <dgm:cxn modelId="{680375D4-6985-4CF2-8173-12989C8BEECE}" type="presParOf" srcId="{38E4F5F3-8683-420D-9DFF-4659CAF3870D}" destId="{12120500-88E0-478D-A562-E7BBE99B672C}" srcOrd="10" destOrd="0" presId="urn:microsoft.com/office/officeart/2005/8/layout/list1"/>
    <dgm:cxn modelId="{265902C2-61C9-4466-B632-AC269D9B8F93}" type="presParOf" srcId="{38E4F5F3-8683-420D-9DFF-4659CAF3870D}" destId="{565EEBBD-99FC-4DB7-AECA-3EB219FA88D2}" srcOrd="11" destOrd="0" presId="urn:microsoft.com/office/officeart/2005/8/layout/list1"/>
    <dgm:cxn modelId="{CB5C7FAF-694A-41BB-8F18-C8F40E26BDC0}" type="presParOf" srcId="{38E4F5F3-8683-420D-9DFF-4659CAF3870D}" destId="{80F21A2A-31C3-4FA8-9C21-4E4DCB8985F4}" srcOrd="12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3" destOrd="0" presId="urn:microsoft.com/office/officeart/2005/8/layout/list1"/>
    <dgm:cxn modelId="{4E1E8251-928F-4EA7-A2C9-F1CE7CC9F7E1}" type="presParOf" srcId="{38E4F5F3-8683-420D-9DFF-4659CAF3870D}" destId="{5D3B19E0-51D1-47DF-9D3E-B5B77847F08F}" srcOrd="14" destOrd="0" presId="urn:microsoft.com/office/officeart/2005/8/layout/list1"/>
    <dgm:cxn modelId="{AFD8DB81-8C2E-449B-9E8C-37A51B73D6A8}" type="presParOf" srcId="{38E4F5F3-8683-420D-9DFF-4659CAF3870D}" destId="{DBED1D5A-07EC-419B-AEEF-78A314ED32E9}" srcOrd="15" destOrd="0" presId="urn:microsoft.com/office/officeart/2005/8/layout/list1"/>
    <dgm:cxn modelId="{B2948A05-F118-4319-9336-08BE2057A031}" type="presParOf" srcId="{38E4F5F3-8683-420D-9DFF-4659CAF3870D}" destId="{C05C6552-AE2D-4EA4-B322-64BA032BBAE1}" srcOrd="16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17" destOrd="0" presId="urn:microsoft.com/office/officeart/2005/8/layout/list1"/>
    <dgm:cxn modelId="{488126AA-D539-4185-8399-27E531B48B85}" type="presParOf" srcId="{38E4F5F3-8683-420D-9DFF-4659CAF3870D}" destId="{C102AEC0-81A7-4817-BC38-1DEB602C7467}" srcOrd="18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/>
      <dgm:t>
        <a:bodyPr/>
        <a:lstStyle/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b="0" strike="noStrike" baseline="0" dirty="0">
              <a:latin typeface="+mn-lt"/>
            </a:rPr>
            <a:t>Dla </a:t>
          </a:r>
          <a:r>
            <a:rPr lang="pl-PL" sz="2400" b="1" strike="noStrike" baseline="0" dirty="0">
              <a:latin typeface="+mn-lt"/>
            </a:rPr>
            <a:t>Formuły 2017 i 2019 </a:t>
          </a:r>
          <a:r>
            <a:rPr lang="pl-PL" sz="2400" b="0" strike="noStrike" baseline="0" dirty="0">
              <a:latin typeface="+mn-lt"/>
            </a:rPr>
            <a:t>Centralna Komisja Egzaminacyjna przygotowała instrukcje oraz filmy instruktażowe z webinariów</a:t>
          </a:r>
        </a:p>
        <a:p>
          <a:pPr algn="ctr"/>
          <a:endParaRPr lang="pl-PL" sz="2000" dirty="0">
            <a:latin typeface="+mn-lt"/>
          </a:endParaRPr>
        </a:p>
        <a:p>
          <a:pPr algn="ctr"/>
          <a:r>
            <a:rPr lang="pl-PL" sz="20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Materiały szkoleniowe – filmy z webinarium</a:t>
          </a:r>
          <a:endParaRPr lang="pl-PL" sz="2400" strike="sngStrike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925A0EB7-88D3-4459-82C1-371E70D1086D}">
      <dgm:prSet phldrT="[Tekst]" custT="1"/>
      <dgm:spPr/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dniu 28 maja 2026 roku Centralna Komisja Egzaminacyjna planuje przeprowadzenie pilotażu egzaminu z części pisemnej przez przeglądarkę (EPP). Pilotaż będzie przeprowadzony w OE, które posiadają edycje systemu </a:t>
          </a:r>
          <a:r>
            <a:rPr lang="en-US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Windows 11 Education, Windows 11 PRO Education </a:t>
          </a:r>
          <a:r>
            <a:rPr lang="en-US" sz="2000" b="1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lub</a:t>
          </a:r>
          <a:r>
            <a:rPr lang="en-US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Windows 11 Enterprise</a:t>
          </a:r>
          <a:endParaRPr lang="pl-PL" sz="2000" b="1" dirty="0">
            <a:solidFill>
              <a:srgbClr val="FF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Pilotaż będzie przeprowadzony na dwóch zmianach w wybranych OE</a:t>
          </a:r>
        </a:p>
      </dgm:t>
    </dgm:pt>
    <dgm:pt modelId="{E79A2B35-14DD-4419-B8A7-2059316AABD0}" type="parTrans" cxnId="{203A5EF4-72A0-4F98-9169-E5F677A7B90F}">
      <dgm:prSet/>
      <dgm:spPr/>
      <dgm:t>
        <a:bodyPr/>
        <a:lstStyle/>
        <a:p>
          <a:endParaRPr lang="pl-PL"/>
        </a:p>
      </dgm:t>
    </dgm:pt>
    <dgm:pt modelId="{20B9E29F-42F4-42F7-8D72-AD2369B810B4}" type="sibTrans" cxnId="{203A5EF4-72A0-4F98-9169-E5F677A7B90F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E3B6EFC9-7379-4A6D-B3AC-1B76FAFF93D9}" type="pres">
      <dgm:prSet presAssocID="{EAB971C2-7BBA-1D4F-ADB8-1659E53359EC}" presName="thickLine" presStyleLbl="alignNode1" presStyleIdx="0" presStyleCnt="2" custLinFactNeighborY="-6520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64742" custLinFactNeighborY="-3536"/>
      <dgm:spPr/>
    </dgm:pt>
    <dgm:pt modelId="{FD0B1BE2-D4C8-4151-A603-6D9566EDB3C9}" type="pres">
      <dgm:prSet presAssocID="{EAB971C2-7BBA-1D4F-ADB8-1659E53359EC}" presName="vert1" presStyleCnt="0"/>
      <dgm:spPr/>
    </dgm:pt>
    <dgm:pt modelId="{E4B1AFB7-65CF-4320-9159-57C4A4D0379B}" type="pres">
      <dgm:prSet presAssocID="{925A0EB7-88D3-4459-82C1-371E70D1086D}" presName="thickLine" presStyleLbl="alignNode1" presStyleIdx="1" presStyleCnt="2" custLinFactNeighborY="-59358"/>
      <dgm:spPr/>
    </dgm:pt>
    <dgm:pt modelId="{135209AE-6ACA-4ECB-8878-0FE452F2F00C}" type="pres">
      <dgm:prSet presAssocID="{925A0EB7-88D3-4459-82C1-371E70D1086D}" presName="horz1" presStyleCnt="0"/>
      <dgm:spPr/>
    </dgm:pt>
    <dgm:pt modelId="{61E98BDE-2E75-40EB-BDC9-8239BB5A67A7}" type="pres">
      <dgm:prSet presAssocID="{925A0EB7-88D3-4459-82C1-371E70D1086D}" presName="tx1" presStyleLbl="revTx" presStyleIdx="1" presStyleCnt="2" custScaleY="28637" custLinFactNeighborY="-7934"/>
      <dgm:spPr/>
    </dgm:pt>
    <dgm:pt modelId="{C182D5C8-5E0D-458D-A893-D30D6D4B5551}" type="pres">
      <dgm:prSet presAssocID="{925A0EB7-88D3-4459-82C1-371E70D1086D}" presName="vert1" presStyleCnt="0"/>
      <dgm:spPr/>
    </dgm:pt>
  </dgm:ptLst>
  <dgm:cxnLst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6386F1F3-93FD-40CA-AC62-1CB238833313}" type="presOf" srcId="{925A0EB7-88D3-4459-82C1-371E70D1086D}" destId="{61E98BDE-2E75-40EB-BDC9-8239BB5A67A7}" srcOrd="0" destOrd="0" presId="urn:microsoft.com/office/officeart/2008/layout/LinedList"/>
    <dgm:cxn modelId="{203A5EF4-72A0-4F98-9169-E5F677A7B90F}" srcId="{2E6C16F3-1F83-B54E-8DB0-6F43FBCDB4F6}" destId="{925A0EB7-88D3-4459-82C1-371E70D1086D}" srcOrd="1" destOrd="0" parTransId="{E79A2B35-14DD-4419-B8A7-2059316AABD0}" sibTransId="{20B9E29F-42F4-42F7-8D72-AD2369B810B4}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A037088D-0CF0-41E4-9F7C-7E993955AEBF}" type="presParOf" srcId="{5098F3FB-49B8-4C7E-AC01-27E5BA6F9359}" destId="{E4B1AFB7-65CF-4320-9159-57C4A4D0379B}" srcOrd="2" destOrd="0" presId="urn:microsoft.com/office/officeart/2008/layout/LinedList"/>
    <dgm:cxn modelId="{071A5C0E-9F87-4A76-8934-38BBE08CA412}" type="presParOf" srcId="{5098F3FB-49B8-4C7E-AC01-27E5BA6F9359}" destId="{135209AE-6ACA-4ECB-8878-0FE452F2F00C}" srcOrd="3" destOrd="0" presId="urn:microsoft.com/office/officeart/2008/layout/LinedList"/>
    <dgm:cxn modelId="{70861171-2F2F-49DE-97F3-AAF37861921E}" type="presParOf" srcId="{135209AE-6ACA-4ECB-8878-0FE452F2F00C}" destId="{61E98BDE-2E75-40EB-BDC9-8239BB5A67A7}" srcOrd="0" destOrd="0" presId="urn:microsoft.com/office/officeart/2008/layout/LinedList"/>
    <dgm:cxn modelId="{9A1AD807-0C2B-40A2-A11B-B9D1DFAF0428}" type="presParOf" srcId="{135209AE-6ACA-4ECB-8878-0FE452F2F00C}" destId="{C182D5C8-5E0D-458D-A893-D30D6D4B5551}" srcOrd="1" destOrd="0" presId="urn:microsoft.com/office/officeart/2008/layout/Lin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dirty="0">
            <a:latin typeface="+mn-lt"/>
          </a:endParaRP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8036" custRadScaleInc="6835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1502" custRadScaleInc="-44909">
        <dgm:presLayoutVars>
          <dgm:bulletEnabled val="1"/>
        </dgm:presLayoutVars>
      </dgm:prSet>
      <dgm:spPr/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16139" custRadScaleInc="40359">
        <dgm:presLayoutVars>
          <dgm:bulletEnabled val="1"/>
        </dgm:presLayoutVars>
      </dgm:prSet>
      <dgm:spPr/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</dgm:pt>
  </dgm:ptLst>
  <dgm:cxnLst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Zapisanie godziny rozpoczęcia egzaminu</a:t>
          </a:r>
          <a:endParaRPr lang="pl-PL" sz="20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3B130B-F1FD-4176-97A1-66D838CC2354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dirty="0">
            <a:latin typeface="+mn-lt"/>
          </a:endParaRPr>
        </a:p>
      </dgm:t>
    </dgm:pt>
    <dgm:pt modelId="{5E598818-1C77-4B54-9087-7740CF1D701D}" type="parTrans" cxnId="{A547D96E-A381-47BA-9A2F-C060641AB550}">
      <dgm:prSet/>
      <dgm:spPr/>
      <dgm:t>
        <a:bodyPr/>
        <a:lstStyle/>
        <a:p>
          <a:endParaRPr lang="pl-PL"/>
        </a:p>
      </dgm:t>
    </dgm:pt>
    <dgm:pt modelId="{51DBB578-F28B-4BC6-B211-9DF7321D32B5}" type="sibTrans" cxnId="{A547D96E-A381-47BA-9A2F-C060641AB550}">
      <dgm:prSet/>
      <dgm:spPr/>
      <dgm:t>
        <a:bodyPr/>
        <a:lstStyle/>
        <a:p>
          <a:endParaRPr lang="pl-PL"/>
        </a:p>
      </dgm:t>
    </dgm:pt>
    <dgm:pt modelId="{551DAFFF-8CE6-4641-8191-477BD98989E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dirty="0">
            <a:latin typeface="+mn-lt"/>
          </a:endParaRPr>
        </a:p>
      </dgm:t>
    </dgm:pt>
    <dgm:pt modelId="{BCEE83A4-4890-4CD8-BB4B-8801FD9DC32F}" type="parTrans" cxnId="{29C3F637-91BF-4417-B5F6-6397431D8F90}">
      <dgm:prSet/>
      <dgm:spPr/>
      <dgm:t>
        <a:bodyPr/>
        <a:lstStyle/>
        <a:p>
          <a:endParaRPr lang="pl-PL"/>
        </a:p>
      </dgm:t>
    </dgm:pt>
    <dgm:pt modelId="{00898804-4101-4A67-8AAF-56C8FF079B60}" type="sibTrans" cxnId="{29C3F637-91BF-4417-B5F6-6397431D8F90}">
      <dgm:prSet/>
      <dgm:spPr/>
      <dgm:t>
        <a:bodyPr/>
        <a:lstStyle/>
        <a:p>
          <a:endParaRPr lang="pl-PL"/>
        </a:p>
      </dgm:t>
    </dgm:pt>
    <dgm:pt modelId="{C8CB9039-D173-4794-8DC8-19051EC2551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Logowanie do systemu SIOEZ</a:t>
          </a:r>
          <a:endParaRPr lang="pl-PL" sz="2000" dirty="0">
            <a:latin typeface="+mn-lt"/>
          </a:endParaRPr>
        </a:p>
      </dgm:t>
    </dgm:pt>
    <dgm:pt modelId="{ED42614D-29AD-4F07-B4DB-5944C95484B1}" type="parTrans" cxnId="{9C084520-E81F-446C-87C2-B1BE7A7CDE1B}">
      <dgm:prSet/>
      <dgm:spPr/>
      <dgm:t>
        <a:bodyPr/>
        <a:lstStyle/>
        <a:p>
          <a:endParaRPr lang="pl-PL"/>
        </a:p>
      </dgm:t>
    </dgm:pt>
    <dgm:pt modelId="{35718D44-3ABB-4CFB-B252-FC6D5018C8F8}" type="sibTrans" cxnId="{9C084520-E81F-446C-87C2-B1BE7A7CDE1B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97497" custRadScaleInc="-6951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-3175" custLinFactNeighborY="3657"/>
      <dgm:spPr/>
    </dgm:pt>
    <dgm:pt modelId="{E6A78095-4812-4838-87D2-28D5C09837A9}" type="pres">
      <dgm:prSet presAssocID="{533B130B-F1FD-4176-97A1-66D838CC2354}" presName="nodeFollowingNodes" presStyleLbl="node1" presStyleIdx="1" presStyleCnt="5" custScaleX="132385" custRadScaleRad="108940" custRadScaleInc="3814">
        <dgm:presLayoutVars>
          <dgm:bulletEnabled val="1"/>
        </dgm:presLayoutVars>
      </dgm:prSet>
      <dgm:spPr/>
    </dgm:pt>
    <dgm:pt modelId="{8514329E-9E23-45C4-BD6F-A126A7E93611}" type="pres">
      <dgm:prSet presAssocID="{551DAFFF-8CE6-4641-8191-477BD98989EB}" presName="nodeFollowingNodes" presStyleLbl="node1" presStyleIdx="2" presStyleCnt="5" custScaleX="130525" custRadScaleRad="112694" custRadScaleInc="-42323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3" presStyleCnt="5" custScaleX="122746" custScaleY="108785" custRadScaleRad="109411" custRadScaleInc="39402">
        <dgm:presLayoutVars>
          <dgm:bulletEnabled val="1"/>
        </dgm:presLayoutVars>
      </dgm:prSet>
      <dgm:spPr/>
    </dgm:pt>
    <dgm:pt modelId="{55CEA849-C0F7-48C1-AD05-739D38C8B0B7}" type="pres">
      <dgm:prSet presAssocID="{C8CB9039-D173-4794-8DC8-19051EC2551B}" presName="nodeFollowingNodes" presStyleLbl="node1" presStyleIdx="4" presStyleCnt="5" custScaleX="127298" custRadScaleRad="112367" custRadScaleInc="-4633">
        <dgm:presLayoutVars>
          <dgm:bulletEnabled val="1"/>
        </dgm:presLayoutVars>
      </dgm:prSet>
      <dgm:spPr/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C084520-E81F-446C-87C2-B1BE7A7CDE1B}" srcId="{38653C71-A865-418A-9003-77893EFF21A2}" destId="{C8CB9039-D173-4794-8DC8-19051EC2551B}" srcOrd="4" destOrd="0" parTransId="{ED42614D-29AD-4F07-B4DB-5944C95484B1}" sibTransId="{35718D44-3ABB-4CFB-B252-FC6D5018C8F8}"/>
    <dgm:cxn modelId="{97827332-AAD7-491D-8FCD-0ABBA91E2F4A}" type="presOf" srcId="{C8CB9039-D173-4794-8DC8-19051EC2551B}" destId="{55CEA849-C0F7-48C1-AD05-739D38C8B0B7}" srcOrd="0" destOrd="0" presId="urn:microsoft.com/office/officeart/2005/8/layout/cycle3"/>
    <dgm:cxn modelId="{29C3F637-91BF-4417-B5F6-6397431D8F90}" srcId="{38653C71-A865-418A-9003-77893EFF21A2}" destId="{551DAFFF-8CE6-4641-8191-477BD98989EB}" srcOrd="2" destOrd="0" parTransId="{BCEE83A4-4890-4CD8-BB4B-8801FD9DC32F}" sibTransId="{00898804-4101-4A67-8AAF-56C8FF079B6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547D96E-A381-47BA-9A2F-C060641AB550}" srcId="{38653C71-A865-418A-9003-77893EFF21A2}" destId="{533B130B-F1FD-4176-97A1-66D838CC2354}" srcOrd="1" destOrd="0" parTransId="{5E598818-1C77-4B54-9087-7740CF1D701D}" sibTransId="{51DBB578-F28B-4BC6-B211-9DF7321D32B5}"/>
    <dgm:cxn modelId="{25B3C055-285B-479A-9289-C94A1C6C6094}" type="presOf" srcId="{533B130B-F1FD-4176-97A1-66D838CC2354}" destId="{E6A78095-4812-4838-87D2-28D5C09837A9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2C73419B-2981-4C83-B10F-8CD671B40E42}" type="presOf" srcId="{551DAFFF-8CE6-4641-8191-477BD98989EB}" destId="{8514329E-9E23-45C4-BD6F-A126A7E93611}" srcOrd="0" destOrd="0" presId="urn:microsoft.com/office/officeart/2005/8/layout/cycle3"/>
    <dgm:cxn modelId="{9DC554B6-D206-4F28-BE61-8FD969AF70B4}" srcId="{38653C71-A865-418A-9003-77893EFF21A2}" destId="{7A0A3908-2262-44C7-8AC4-852538D549F3}" srcOrd="3" destOrd="0" parTransId="{8EC24D1B-DDD9-4A7B-B53B-F4819D3468D7}" sibTransId="{40773B39-70B3-4E3B-95CF-E92C464DD135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6236EC06-F451-4E41-BF82-A5F2E1C3D024}" type="presParOf" srcId="{9A75ECA8-314D-48E3-9E03-BCA7149D04B8}" destId="{E6A78095-4812-4838-87D2-28D5C09837A9}" srcOrd="2" destOrd="0" presId="urn:microsoft.com/office/officeart/2005/8/layout/cycle3"/>
    <dgm:cxn modelId="{CB6CEBB1-8749-415E-9FE5-6DEA0706539A}" type="presParOf" srcId="{9A75ECA8-314D-48E3-9E03-BCA7149D04B8}" destId="{8514329E-9E23-45C4-BD6F-A126A7E93611}" srcOrd="3" destOrd="0" presId="urn:microsoft.com/office/officeart/2005/8/layout/cycle3"/>
    <dgm:cxn modelId="{9C58A3EC-3E6A-487A-A8A1-C56F8FE5EFFB}" type="presParOf" srcId="{9A75ECA8-314D-48E3-9E03-BCA7149D04B8}" destId="{4E710461-7199-4938-BD8E-793194AC8D8F}" srcOrd="4" destOrd="0" presId="urn:microsoft.com/office/officeart/2005/8/layout/cycle3"/>
    <dgm:cxn modelId="{2D26028B-8465-44C1-A8A7-97754C8E8B68}" type="presParOf" srcId="{9A75ECA8-314D-48E3-9E03-BCA7149D04B8}" destId="{55CEA849-C0F7-48C1-AD05-739D38C8B0B7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1397" cy="480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1397" cy="4804772"/>
      </dsp:txXfrm>
    </dsp:sp>
    <dsp:sp modelId="{EBC72F4D-BC69-B040-83C0-ABF0176C335D}">
      <dsp:nvSpPr>
        <dsp:cNvPr id="0" name=""/>
        <dsp:cNvSpPr/>
      </dsp:nvSpPr>
      <dsp:spPr>
        <a:xfrm>
          <a:off x="183587" y="35660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Calibri" panose="020F0502020204030204" pitchFamily="34" charset="0"/>
            </a:rPr>
            <a:t>INFORMACJE OGÓLNE</a:t>
          </a:r>
        </a:p>
      </dsp:txBody>
      <dsp:txXfrm>
        <a:off x="183587" y="35660"/>
        <a:ext cx="7278846" cy="713208"/>
      </dsp:txXfrm>
    </dsp:sp>
    <dsp:sp modelId="{CCC289EC-620B-6C48-8EF6-4744910DE1BD}">
      <dsp:nvSpPr>
        <dsp:cNvPr id="0" name=""/>
        <dsp:cNvSpPr/>
      </dsp:nvSpPr>
      <dsp:spPr>
        <a:xfrm>
          <a:off x="71397" y="748868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7181-755F-404D-B8BB-910322C8E9D1}">
      <dsp:nvSpPr>
        <dsp:cNvPr id="0" name=""/>
        <dsp:cNvSpPr/>
      </dsp:nvSpPr>
      <dsp:spPr>
        <a:xfrm>
          <a:off x="183587" y="830249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CZĘŚĆ PISEMNA EGZAMINU</a:t>
          </a:r>
        </a:p>
      </dsp:txBody>
      <dsp:txXfrm>
        <a:off x="183587" y="830249"/>
        <a:ext cx="7278846" cy="713208"/>
      </dsp:txXfrm>
    </dsp:sp>
    <dsp:sp modelId="{DB33F57C-4DAB-0E4A-8B5B-6D9D99F865BF}">
      <dsp:nvSpPr>
        <dsp:cNvPr id="0" name=""/>
        <dsp:cNvSpPr/>
      </dsp:nvSpPr>
      <dsp:spPr>
        <a:xfrm>
          <a:off x="71397" y="1543457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D9A5-C7EA-EF40-B1A3-25E0753652BD}">
      <dsp:nvSpPr>
        <dsp:cNvPr id="0" name=""/>
        <dsp:cNvSpPr/>
      </dsp:nvSpPr>
      <dsp:spPr>
        <a:xfrm>
          <a:off x="183587" y="1624837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b="0" kern="1200" dirty="0">
              <a:latin typeface="+mn-lt"/>
            </a:rPr>
            <a:t>CZĘŚĆ PRAKTYCZNA EGZAMINU</a:t>
          </a:r>
          <a:endParaRPr lang="pl-PL" sz="24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183587" y="1624837"/>
        <a:ext cx="7278846" cy="713208"/>
      </dsp:txXfrm>
    </dsp:sp>
    <dsp:sp modelId="{A34DD7AE-ED1D-EA4E-AF94-CB969D1B9471}">
      <dsp:nvSpPr>
        <dsp:cNvPr id="0" name=""/>
        <dsp:cNvSpPr/>
      </dsp:nvSpPr>
      <dsp:spPr>
        <a:xfrm>
          <a:off x="71397" y="2338046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644A-50E1-4015-8A2D-22BF3E9A7315}">
      <dsp:nvSpPr>
        <dsp:cNvPr id="0" name=""/>
        <dsp:cNvSpPr/>
      </dsp:nvSpPr>
      <dsp:spPr>
        <a:xfrm>
          <a:off x="183587" y="2419426"/>
          <a:ext cx="5871268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SYSTEM SIOEZ – FORMUŁA 2017 i 2019</a:t>
          </a:r>
        </a:p>
      </dsp:txBody>
      <dsp:txXfrm>
        <a:off x="183587" y="2419426"/>
        <a:ext cx="5871268" cy="713208"/>
      </dsp:txXfrm>
    </dsp:sp>
    <dsp:sp modelId="{7CD91431-35EB-4033-BA7A-CABE760D2FDE}">
      <dsp:nvSpPr>
        <dsp:cNvPr id="0" name=""/>
        <dsp:cNvSpPr/>
      </dsp:nvSpPr>
      <dsp:spPr>
        <a:xfrm>
          <a:off x="71397" y="3132635"/>
          <a:ext cx="7455389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EC93C-E1C3-AB43-8E94-0B7C4051F9F6}">
      <dsp:nvSpPr>
        <dsp:cNvPr id="0" name=""/>
        <dsp:cNvSpPr/>
      </dsp:nvSpPr>
      <dsp:spPr>
        <a:xfrm>
          <a:off x="183587" y="3214015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SERWIS DLA DYREKTORÓW</a:t>
          </a:r>
        </a:p>
      </dsp:txBody>
      <dsp:txXfrm>
        <a:off x="183587" y="3214015"/>
        <a:ext cx="7278846" cy="713208"/>
      </dsp:txXfrm>
    </dsp:sp>
    <dsp:sp modelId="{8BF7A43D-0A2C-3740-B197-C3E2E791CE7B}">
      <dsp:nvSpPr>
        <dsp:cNvPr id="0" name=""/>
        <dsp:cNvSpPr/>
      </dsp:nvSpPr>
      <dsp:spPr>
        <a:xfrm>
          <a:off x="71397" y="3927223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9B303-DD93-4078-A0F1-D6EBC1A3A3AE}">
      <dsp:nvSpPr>
        <dsp:cNvPr id="0" name=""/>
        <dsp:cNvSpPr/>
      </dsp:nvSpPr>
      <dsp:spPr>
        <a:xfrm>
          <a:off x="183587" y="4008604"/>
          <a:ext cx="7553093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INFORMACJE DODATKOWE</a:t>
          </a:r>
        </a:p>
      </dsp:txBody>
      <dsp:txXfrm>
        <a:off x="183587" y="4008604"/>
        <a:ext cx="7553093" cy="713208"/>
      </dsp:txXfrm>
    </dsp:sp>
    <dsp:sp modelId="{A2BE520D-60F5-4B0B-A1FF-7CF9A566C83D}">
      <dsp:nvSpPr>
        <dsp:cNvPr id="0" name=""/>
        <dsp:cNvSpPr/>
      </dsp:nvSpPr>
      <dsp:spPr>
        <a:xfrm>
          <a:off x="71397" y="4721812"/>
          <a:ext cx="7744031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858798" y="-851324"/>
          <a:ext cx="7045257" cy="7045257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solidFill>
          <a:schemeClr val="accent2">
            <a:lumMod val="5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BF3B-F9BA-2B45-9E6D-CDD371A790E2}">
      <dsp:nvSpPr>
        <dsp:cNvPr id="0" name=""/>
        <dsp:cNvSpPr/>
      </dsp:nvSpPr>
      <dsp:spPr>
        <a:xfrm>
          <a:off x="500088" y="269838"/>
          <a:ext cx="7372657" cy="689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>
              <a:alpha val="9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27463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500088" y="269838"/>
        <a:ext cx="7372657" cy="689835"/>
      </dsp:txXfrm>
    </dsp:sp>
    <dsp:sp modelId="{47F48A9F-5DCB-8947-B735-4862804A2097}">
      <dsp:nvSpPr>
        <dsp:cNvPr id="0" name=""/>
        <dsp:cNvSpPr/>
      </dsp:nvSpPr>
      <dsp:spPr>
        <a:xfrm>
          <a:off x="142837" y="245211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2F6B71-76FA-9E49-8AA7-20116C6D2D0B}">
      <dsp:nvSpPr>
        <dsp:cNvPr id="0" name=""/>
        <dsp:cNvSpPr/>
      </dsp:nvSpPr>
      <dsp:spPr>
        <a:xfrm>
          <a:off x="1204455" y="1250684"/>
          <a:ext cx="6681367" cy="689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204455" y="1250684"/>
        <a:ext cx="6681367" cy="689835"/>
      </dsp:txXfrm>
    </dsp:sp>
    <dsp:sp modelId="{8C566DEA-6A22-C34F-8DDC-DE434903F84E}">
      <dsp:nvSpPr>
        <dsp:cNvPr id="0" name=""/>
        <dsp:cNvSpPr/>
      </dsp:nvSpPr>
      <dsp:spPr>
        <a:xfrm>
          <a:off x="611800" y="1186577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331049-54FC-C247-BEE7-EDE99204A231}">
      <dsp:nvSpPr>
        <dsp:cNvPr id="0" name=""/>
        <dsp:cNvSpPr/>
      </dsp:nvSpPr>
      <dsp:spPr>
        <a:xfrm>
          <a:off x="1337132" y="2238035"/>
          <a:ext cx="6547109" cy="689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182563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egzaminacyjnej mogą przebywać zdający, PZE, osoby wchodzące w skład ZN i obserwatorzy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337132" y="2238035"/>
        <a:ext cx="6547109" cy="689835"/>
      </dsp:txXfrm>
    </dsp:sp>
    <dsp:sp modelId="{F0353DE5-0BC6-ED47-B872-30C286F1A2F8}">
      <dsp:nvSpPr>
        <dsp:cNvPr id="0" name=""/>
        <dsp:cNvSpPr/>
      </dsp:nvSpPr>
      <dsp:spPr>
        <a:xfrm>
          <a:off x="822833" y="2199442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B99032-0912-0349-B3E8-591E6722C6C2}">
      <dsp:nvSpPr>
        <dsp:cNvPr id="0" name=""/>
        <dsp:cNvSpPr/>
      </dsp:nvSpPr>
      <dsp:spPr>
        <a:xfrm>
          <a:off x="1038258" y="3216381"/>
          <a:ext cx="6850099" cy="766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92075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egzaminacyjnej może przebywać </a:t>
          </a:r>
          <a:r>
            <a:rPr lang="pl-PL" sz="1800" b="1" kern="1200" dirty="0">
              <a:solidFill>
                <a:schemeClr val="tx1"/>
              </a:solidFill>
              <a:latin typeface="+mn-lt"/>
            </a:rPr>
            <a:t>operator pracowni informatycznej</a:t>
          </a:r>
          <a:r>
            <a:rPr lang="pl-PL" sz="1800" b="0" kern="1200" dirty="0">
              <a:solidFill>
                <a:schemeClr val="tx1"/>
              </a:solidFill>
              <a:latin typeface="+mn-lt"/>
            </a:rPr>
            <a:t>, który nie wchodzi w skład ZN (egzamin w formie elektronicznej)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038258" y="3216381"/>
        <a:ext cx="6850099" cy="766485"/>
      </dsp:txXfrm>
    </dsp:sp>
    <dsp:sp modelId="{FDB2626C-84D2-024F-8AE7-7F83D166F239}">
      <dsp:nvSpPr>
        <dsp:cNvPr id="0" name=""/>
        <dsp:cNvSpPr/>
      </dsp:nvSpPr>
      <dsp:spPr>
        <a:xfrm>
          <a:off x="601329" y="3189320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2DF248-7038-44E2-A7F5-0D07E7B68F76}">
      <dsp:nvSpPr>
        <dsp:cNvPr id="0" name=""/>
        <dsp:cNvSpPr/>
      </dsp:nvSpPr>
      <dsp:spPr>
        <a:xfrm>
          <a:off x="689110" y="4197751"/>
          <a:ext cx="7204790" cy="766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84138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689110" y="4197751"/>
        <a:ext cx="7204790" cy="766485"/>
      </dsp:txXfrm>
    </dsp:sp>
    <dsp:sp modelId="{AF001C0D-F0B0-4B35-9CDE-45CB8169B154}">
      <dsp:nvSpPr>
        <dsp:cNvPr id="0" name=""/>
        <dsp:cNvSpPr/>
      </dsp:nvSpPr>
      <dsp:spPr>
        <a:xfrm>
          <a:off x="142837" y="4170689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2162704" y="167818"/>
          <a:ext cx="4936977" cy="4936977"/>
        </a:xfrm>
        <a:prstGeom prst="circularArrow">
          <a:avLst>
            <a:gd name="adj1" fmla="val 5544"/>
            <a:gd name="adj2" fmla="val 330680"/>
            <a:gd name="adj3" fmla="val 12311526"/>
            <a:gd name="adj4" fmla="val 18356262"/>
            <a:gd name="adj5" fmla="val 5757"/>
          </a:avLst>
        </a:prstGeom>
        <a:solidFill>
          <a:srgbClr val="002060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453701" y="-67624"/>
          <a:ext cx="3570597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sp:txBody>
      <dsp:txXfrm>
        <a:off x="2510490" y="-10835"/>
        <a:ext cx="3457019" cy="1049740"/>
      </dsp:txXfrm>
    </dsp:sp>
    <dsp:sp modelId="{57F25F1A-1D90-46AD-82DD-2CDBA39A1EEC}">
      <dsp:nvSpPr>
        <dsp:cNvPr id="0" name=""/>
        <dsp:cNvSpPr/>
      </dsp:nvSpPr>
      <dsp:spPr>
        <a:xfrm>
          <a:off x="4292215" y="1298107"/>
          <a:ext cx="4231851" cy="13308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sp:txBody>
      <dsp:txXfrm>
        <a:off x="4357184" y="1363076"/>
        <a:ext cx="4101913" cy="1200956"/>
      </dsp:txXfrm>
    </dsp:sp>
    <dsp:sp modelId="{4E710461-7199-4938-BD8E-793194AC8D8F}">
      <dsp:nvSpPr>
        <dsp:cNvPr id="0" name=""/>
        <dsp:cNvSpPr/>
      </dsp:nvSpPr>
      <dsp:spPr>
        <a:xfrm>
          <a:off x="4741373" y="3179469"/>
          <a:ext cx="3782693" cy="144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b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11724" y="3249820"/>
        <a:ext cx="3641991" cy="1300440"/>
      </dsp:txXfrm>
    </dsp:sp>
    <dsp:sp modelId="{F1AC1B73-0DE7-4621-85E0-F7607B465DAA}">
      <dsp:nvSpPr>
        <dsp:cNvPr id="0" name=""/>
        <dsp:cNvSpPr/>
      </dsp:nvSpPr>
      <dsp:spPr>
        <a:xfrm>
          <a:off x="0" y="3418976"/>
          <a:ext cx="4081131" cy="134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23" y="3484599"/>
        <a:ext cx="3949885" cy="1213038"/>
      </dsp:txXfrm>
    </dsp:sp>
    <dsp:sp modelId="{6C1AB102-B773-452E-A433-0E883A740D02}">
      <dsp:nvSpPr>
        <dsp:cNvPr id="0" name=""/>
        <dsp:cNvSpPr/>
      </dsp:nvSpPr>
      <dsp:spPr>
        <a:xfrm>
          <a:off x="1" y="1608368"/>
          <a:ext cx="4139716" cy="1319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sp:txBody>
      <dsp:txXfrm>
        <a:off x="64417" y="1672784"/>
        <a:ext cx="4010884" cy="11907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4971212" y="-603884"/>
          <a:ext cx="6092702" cy="609748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4747B-B9C5-4ABD-A2D0-064A0CC0060D}">
      <dsp:nvSpPr>
        <dsp:cNvPr id="0" name=""/>
        <dsp:cNvSpPr/>
      </dsp:nvSpPr>
      <dsp:spPr>
        <a:xfrm>
          <a:off x="527859" y="176095"/>
          <a:ext cx="7690369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i materiałów egzaminacyjnych 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527859" y="176095"/>
        <a:ext cx="7690369" cy="633938"/>
      </dsp:txXfrm>
    </dsp:sp>
    <dsp:sp modelId="{8C566DEA-6A22-C34F-8DDC-DE434903F84E}">
      <dsp:nvSpPr>
        <dsp:cNvPr id="0" name=""/>
        <dsp:cNvSpPr/>
      </dsp:nvSpPr>
      <dsp:spPr>
        <a:xfrm>
          <a:off x="39183" y="93540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3E48AF-8A8F-4123-ACC2-BF1E15FBB46D}">
      <dsp:nvSpPr>
        <dsp:cNvPr id="0" name=""/>
        <dsp:cNvSpPr/>
      </dsp:nvSpPr>
      <dsp:spPr>
        <a:xfrm>
          <a:off x="982691" y="1156842"/>
          <a:ext cx="7236108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982691" y="1156842"/>
        <a:ext cx="7236108" cy="633938"/>
      </dsp:txXfrm>
    </dsp:sp>
    <dsp:sp modelId="{F0353DE5-0BC6-ED47-B872-30C286F1A2F8}">
      <dsp:nvSpPr>
        <dsp:cNvPr id="0" name=""/>
        <dsp:cNvSpPr/>
      </dsp:nvSpPr>
      <dsp:spPr>
        <a:xfrm>
          <a:off x="568962" y="1074652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D8C73B-F14F-4AC3-AB5F-5F2FE8D4F3C7}">
      <dsp:nvSpPr>
        <dsp:cNvPr id="0" name=""/>
        <dsp:cNvSpPr/>
      </dsp:nvSpPr>
      <dsp:spPr>
        <a:xfrm>
          <a:off x="1121557" y="2137589"/>
          <a:ext cx="7096686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121557" y="2137589"/>
        <a:ext cx="7096686" cy="633938"/>
      </dsp:txXfrm>
    </dsp:sp>
    <dsp:sp modelId="{FDB2626C-84D2-024F-8AE7-7F83D166F239}">
      <dsp:nvSpPr>
        <dsp:cNvPr id="0" name=""/>
        <dsp:cNvSpPr/>
      </dsp:nvSpPr>
      <dsp:spPr>
        <a:xfrm>
          <a:off x="664816" y="2044019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313C71-8498-4438-ADB1-3603F74A2EAB}">
      <dsp:nvSpPr>
        <dsp:cNvPr id="0" name=""/>
        <dsp:cNvSpPr/>
      </dsp:nvSpPr>
      <dsp:spPr>
        <a:xfrm>
          <a:off x="1197546" y="3068096"/>
          <a:ext cx="7041384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197546" y="3068096"/>
        <a:ext cx="7041384" cy="633938"/>
      </dsp:txXfrm>
    </dsp:sp>
    <dsp:sp modelId="{AF001C0D-F0B0-4B35-9CDE-45CB8169B154}">
      <dsp:nvSpPr>
        <dsp:cNvPr id="0" name=""/>
        <dsp:cNvSpPr/>
      </dsp:nvSpPr>
      <dsp:spPr>
        <a:xfrm>
          <a:off x="619725" y="2984099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B911DD-114A-4BE8-85AE-F80AEB1D9871}">
      <dsp:nvSpPr>
        <dsp:cNvPr id="0" name=""/>
        <dsp:cNvSpPr/>
      </dsp:nvSpPr>
      <dsp:spPr>
        <a:xfrm>
          <a:off x="671092" y="4119178"/>
          <a:ext cx="7541714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 lub operatora pracowni informatycznej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671092" y="4119178"/>
        <a:ext cx="7541714" cy="633938"/>
      </dsp:txXfrm>
    </dsp:sp>
    <dsp:sp modelId="{4154F771-A6D6-4E82-9F27-13A3DE476BAF}">
      <dsp:nvSpPr>
        <dsp:cNvPr id="0" name=""/>
        <dsp:cNvSpPr/>
      </dsp:nvSpPr>
      <dsp:spPr>
        <a:xfrm>
          <a:off x="81276" y="4039936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F0EF-4B7D-4EC1-8D31-F472814BAA38}">
      <dsp:nvSpPr>
        <dsp:cNvPr id="0" name=""/>
        <dsp:cNvSpPr/>
      </dsp:nvSpPr>
      <dsp:spPr>
        <a:xfrm>
          <a:off x="0" y="4306155"/>
          <a:ext cx="7314833" cy="1019461"/>
        </a:xfrm>
        <a:prstGeom prst="rec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>
        <a:off x="0" y="4306155"/>
        <a:ext cx="7314833" cy="1019461"/>
      </dsp:txXfrm>
    </dsp:sp>
    <dsp:sp modelId="{75F605FB-044E-464F-AD41-AFD677DD9456}">
      <dsp:nvSpPr>
        <dsp:cNvPr id="0" name=""/>
        <dsp:cNvSpPr/>
      </dsp:nvSpPr>
      <dsp:spPr>
        <a:xfrm rot="10800000">
          <a:off x="0" y="2783382"/>
          <a:ext cx="7314833" cy="1552552"/>
        </a:xfrm>
        <a:prstGeom prst="upArrowCallou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 rot="10800000">
        <a:off x="0" y="2783382"/>
        <a:ext cx="7314833" cy="1008802"/>
      </dsp:txXfrm>
    </dsp:sp>
    <dsp:sp modelId="{8E4A7287-3C92-4679-95F2-AFA6C3E8C070}">
      <dsp:nvSpPr>
        <dsp:cNvPr id="0" name=""/>
        <dsp:cNvSpPr/>
      </dsp:nvSpPr>
      <dsp:spPr>
        <a:xfrm rot="10800000">
          <a:off x="0" y="1423294"/>
          <a:ext cx="7314833" cy="1363466"/>
        </a:xfrm>
        <a:prstGeom prst="upArrowCallou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 rot="10800000">
        <a:off x="0" y="1423294"/>
        <a:ext cx="7314833" cy="885939"/>
      </dsp:txXfrm>
    </dsp:sp>
    <dsp:sp modelId="{811EEA85-003E-43F9-BB9B-FF2B0376B465}">
      <dsp:nvSpPr>
        <dsp:cNvPr id="0" name=""/>
        <dsp:cNvSpPr/>
      </dsp:nvSpPr>
      <dsp:spPr>
        <a:xfrm rot="10800000">
          <a:off x="0" y="0"/>
          <a:ext cx="7314833" cy="1443964"/>
        </a:xfrm>
        <a:prstGeom prst="upArrowCallou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69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 rot="10800000">
        <a:off x="0" y="0"/>
        <a:ext cx="7314833" cy="93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8090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2175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2175" cy="1735494"/>
      </dsp:txXfrm>
    </dsp:sp>
    <dsp:sp modelId="{EBC72F4D-BC69-B040-83C0-ABF0176C335D}">
      <dsp:nvSpPr>
        <dsp:cNvPr id="0" name=""/>
        <dsp:cNvSpPr/>
      </dsp:nvSpPr>
      <dsp:spPr>
        <a:xfrm>
          <a:off x="185588" y="86689"/>
          <a:ext cx="7828450" cy="135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rgbClr val="000099"/>
              </a:solidFill>
              <a:cs typeface="Segoe UI Semibold" panose="020B0702040204020203" pitchFamily="34" charset="0"/>
            </a:rPr>
            <a:t>SYSTEM SIOEZ – FORMUŁA 2017 i 2019</a:t>
          </a:r>
          <a:endParaRPr lang="pl-PL" sz="3400" b="0" kern="1200" dirty="0">
            <a:latin typeface="+mn-lt"/>
            <a:cs typeface="Calibri" panose="020F0502020204030204" pitchFamily="34" charset="0"/>
          </a:endParaRPr>
        </a:p>
      </dsp:txBody>
      <dsp:txXfrm>
        <a:off x="185588" y="86689"/>
        <a:ext cx="7828450" cy="1352085"/>
      </dsp:txXfrm>
    </dsp:sp>
    <dsp:sp modelId="{CCC289EC-620B-6C48-8EF6-4744910DE1BD}">
      <dsp:nvSpPr>
        <dsp:cNvPr id="0" name=""/>
        <dsp:cNvSpPr/>
      </dsp:nvSpPr>
      <dsp:spPr>
        <a:xfrm>
          <a:off x="72175" y="1438775"/>
          <a:ext cx="8014814" cy="699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93433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381298"/>
          <a:ext cx="7886700" cy="100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SIOEZ dla identyfikatora szkoły/placówki jest tylko jedna rola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. Kolejne konto założone prze dyrektora musi być rolą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Pracownik OE</a:t>
          </a:r>
        </a:p>
      </dsp:txBody>
      <dsp:txXfrm>
        <a:off x="0" y="381298"/>
        <a:ext cx="7886700" cy="1007385"/>
      </dsp:txXfrm>
    </dsp:sp>
    <dsp:sp modelId="{E3B6EFC9-7379-4A6D-B3AC-1B76FAFF93D9}">
      <dsp:nvSpPr>
        <dsp:cNvPr id="0" name=""/>
        <dsp:cNvSpPr/>
      </dsp:nvSpPr>
      <dsp:spPr>
        <a:xfrm>
          <a:off x="0" y="1583431"/>
          <a:ext cx="788670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60CA-2ADC-48BD-9E46-77E6AC47E891}">
      <dsp:nvSpPr>
        <dsp:cNvPr id="0" name=""/>
        <dsp:cNvSpPr/>
      </dsp:nvSpPr>
      <dsp:spPr>
        <a:xfrm>
          <a:off x="0" y="1780685"/>
          <a:ext cx="7886700" cy="97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sp:txBody>
      <dsp:txXfrm>
        <a:off x="0" y="1780685"/>
        <a:ext cx="7886700" cy="975666"/>
      </dsp:txXfrm>
    </dsp:sp>
    <dsp:sp modelId="{6944EA27-4D39-44D8-B8BD-0AE625F1A2FD}">
      <dsp:nvSpPr>
        <dsp:cNvPr id="0" name=""/>
        <dsp:cNvSpPr/>
      </dsp:nvSpPr>
      <dsp:spPr>
        <a:xfrm>
          <a:off x="0" y="2930649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D8CEC-B64A-440E-AF3C-2C588CB7A829}">
      <dsp:nvSpPr>
        <dsp:cNvPr id="0" name=""/>
        <dsp:cNvSpPr/>
      </dsp:nvSpPr>
      <dsp:spPr>
        <a:xfrm>
          <a:off x="0" y="3046114"/>
          <a:ext cx="7886700" cy="8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sp:txBody>
      <dsp:txXfrm>
        <a:off x="0" y="3046114"/>
        <a:ext cx="7886700" cy="825398"/>
      </dsp:txXfrm>
    </dsp:sp>
    <dsp:sp modelId="{AD9E8A93-2ABF-433B-8F47-7B1F2CB825C7}">
      <dsp:nvSpPr>
        <dsp:cNvPr id="0" name=""/>
        <dsp:cNvSpPr/>
      </dsp:nvSpPr>
      <dsp:spPr>
        <a:xfrm>
          <a:off x="0" y="3910106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6908-0418-40EC-B579-7D365FF50B5C}">
      <dsp:nvSpPr>
        <dsp:cNvPr id="0" name=""/>
        <dsp:cNvSpPr/>
      </dsp:nvSpPr>
      <dsp:spPr>
        <a:xfrm>
          <a:off x="0" y="4179678"/>
          <a:ext cx="7886700" cy="48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 należy aktualizować przed każdą sesją egzaminacyjną</a:t>
          </a:r>
          <a:endParaRPr lang="pl-PL" sz="2000" b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179678"/>
        <a:ext cx="7886700" cy="4821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505"/>
          <a:ext cx="8011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22482"/>
          <a:ext cx="8003567" cy="170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SIOEZ deklaracji dla pracownika młodocianego, powinien być wprowadzony do systemu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 w systemie SIOEZ wprowadzić korektę</a:t>
          </a:r>
          <a:b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przez Serwis dla dyrektorów</a:t>
          </a:r>
          <a:endParaRPr lang="pl-PL" sz="2000" b="1" kern="1200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</dsp:txBody>
      <dsp:txXfrm>
        <a:off x="0" y="122482"/>
        <a:ext cx="8003567" cy="1701717"/>
      </dsp:txXfrm>
    </dsp:sp>
    <dsp:sp modelId="{13B677DA-3366-43B1-91EA-98B74AD4AE60}">
      <dsp:nvSpPr>
        <dsp:cNvPr id="0" name=""/>
        <dsp:cNvSpPr/>
      </dsp:nvSpPr>
      <dsp:spPr>
        <a:xfrm>
          <a:off x="0" y="2027120"/>
          <a:ext cx="8011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932219"/>
          <a:ext cx="8011391" cy="1181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ts val="60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Pracownik młodociany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 do egzaminu bez względu na to, czy pracodawca wniesie opłatę za jego egzamin </a:t>
          </a:r>
        </a:p>
      </dsp:txBody>
      <dsp:txXfrm>
        <a:off x="0" y="1932219"/>
        <a:ext cx="8011391" cy="1181332"/>
      </dsp:txXfrm>
    </dsp:sp>
    <dsp:sp modelId="{AB69ABD3-4A7D-427E-A626-5AEB420EFC02}">
      <dsp:nvSpPr>
        <dsp:cNvPr id="0" name=""/>
        <dsp:cNvSpPr/>
      </dsp:nvSpPr>
      <dsp:spPr>
        <a:xfrm>
          <a:off x="0" y="2994161"/>
          <a:ext cx="8011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884555"/>
          <a:ext cx="8003567" cy="203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 </a:t>
          </a:r>
          <a:b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tak powinien być zgłoszony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 SIOEZ na egzamin</a:t>
          </a:r>
          <a:endParaRPr lang="pl-PL" sz="2000" b="0" kern="1200" dirty="0">
            <a:latin typeface="+mn-lt"/>
          </a:endParaRPr>
        </a:p>
      </dsp:txBody>
      <dsp:txXfrm>
        <a:off x="0" y="2884555"/>
        <a:ext cx="8003567" cy="20304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77DA-3366-43B1-91EA-98B74AD4AE60}">
      <dsp:nvSpPr>
        <dsp:cNvPr id="0" name=""/>
        <dsp:cNvSpPr/>
      </dsp:nvSpPr>
      <dsp:spPr>
        <a:xfrm>
          <a:off x="0" y="9237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92375"/>
          <a:ext cx="7886700" cy="183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ts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Redystrybucja prac:</a:t>
          </a:r>
        </a:p>
        <a:p>
          <a:pPr marL="0" lvl="0" indent="0" algn="just" defTabSz="889000">
            <a:lnSpc>
              <a:spcPct val="100000"/>
            </a:lnSpc>
            <a:spcBef>
              <a:spcPts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modele </a:t>
          </a: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d, dk</a:t>
          </a:r>
          <a:r>
            <a:rPr lang="pl-PL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 i </a:t>
          </a: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wk </a:t>
          </a:r>
          <a:r>
            <a:rPr lang="pl-PL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– informacja będzie przekazana przez Serwis dla dyrektorów</a:t>
          </a:r>
        </a:p>
      </dsp:txBody>
      <dsp:txXfrm>
        <a:off x="0" y="192375"/>
        <a:ext cx="7886700" cy="1832708"/>
      </dsp:txXfrm>
    </dsp:sp>
    <dsp:sp modelId="{AB69ABD3-4A7D-427E-A626-5AEB420EFC02}">
      <dsp:nvSpPr>
        <dsp:cNvPr id="0" name=""/>
        <dsp:cNvSpPr/>
      </dsp:nvSpPr>
      <dsp:spPr>
        <a:xfrm>
          <a:off x="0" y="187424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029864"/>
          <a:ext cx="7886700" cy="181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kern="12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została </a:t>
          </a:r>
          <a:r>
            <a:rPr lang="pl-PL" sz="20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na podstawie </a:t>
          </a:r>
          <a: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Informacji o sposobie organizacji </a:t>
          </a:r>
          <a:b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i przeprowadzania egzaminów zawodowego oraz potwierdzającego kwalifikacje w zawodzie</a:t>
          </a:r>
          <a:endParaRPr lang="pl-PL" sz="20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29864"/>
        <a:ext cx="7886700" cy="1811890"/>
      </dsp:txXfrm>
    </dsp:sp>
    <dsp:sp modelId="{2FFE6D55-65ED-4FB0-8174-E634DC11C562}">
      <dsp:nvSpPr>
        <dsp:cNvPr id="0" name=""/>
        <dsp:cNvSpPr/>
      </dsp:nvSpPr>
      <dsp:spPr>
        <a:xfrm>
          <a:off x="0" y="399157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AB4C0-5F29-41BC-BF4C-E792DB28E783}">
      <dsp:nvSpPr>
        <dsp:cNvPr id="0" name=""/>
        <dsp:cNvSpPr/>
      </dsp:nvSpPr>
      <dsp:spPr>
        <a:xfrm>
          <a:off x="0" y="3648052"/>
          <a:ext cx="7886700" cy="21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 stronie internetowej CKE została zamieszczona informacja dotycząca </a:t>
          </a: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wszystkich formułach egzaminu</a:t>
          </a:r>
        </a:p>
      </dsp:txBody>
      <dsp:txXfrm>
        <a:off x="0" y="3648052"/>
        <a:ext cx="7886700" cy="215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7CB18-E576-4B41-B00A-2A710A305774}">
      <dsp:nvSpPr>
        <dsp:cNvPr id="0" name=""/>
        <dsp:cNvSpPr/>
      </dsp:nvSpPr>
      <dsp:spPr>
        <a:xfrm>
          <a:off x="0" y="1484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4A649-B354-4159-B3B4-9A56D0EEBF9D}">
      <dsp:nvSpPr>
        <dsp:cNvPr id="0" name=""/>
        <dsp:cNvSpPr/>
      </dsp:nvSpPr>
      <dsp:spPr>
        <a:xfrm>
          <a:off x="0" y="1484"/>
          <a:ext cx="7878998" cy="139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latin typeface="+mn-lt"/>
            <a:cs typeface="Segoe UI Semibold" panose="020B0702040204020203" pitchFamily="34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Na stronie CKE jest umieszczona aktualna </a:t>
          </a:r>
          <a:r>
            <a:rPr lang="pl-PL" sz="20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Informacja o sposobie organizacji i przeprowadzania egzaminu zawodowego </a:t>
          </a:r>
          <a:r>
            <a:rPr lang="pl-PL" sz="2000" i="0" kern="1200" dirty="0">
              <a:latin typeface="Calibri" panose="020F0502020204030204" pitchFamily="34" charset="0"/>
              <a:cs typeface="Calibri" panose="020F0502020204030204" pitchFamily="34" charset="0"/>
            </a:rPr>
            <a:t>oraz są umieszczone załączniki do </a:t>
          </a:r>
          <a: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Informacji …</a:t>
          </a:r>
          <a:r>
            <a:rPr lang="pl-PL" sz="2000" i="0" kern="1200" dirty="0">
              <a:latin typeface="Calibri" panose="020F0502020204030204" pitchFamily="34" charset="0"/>
              <a:cs typeface="Calibri" panose="020F0502020204030204" pitchFamily="34" charset="0"/>
            </a:rPr>
            <a:t> w wersji edytowalnej WORD</a:t>
          </a:r>
          <a:r>
            <a:rPr lang="pl-PL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>
              <a:latin typeface="+mn-lt"/>
              <a:cs typeface="Segoe UI Semibold" panose="020B0702040204020203" pitchFamily="34" charset="0"/>
            </a:rPr>
            <a:t> </a:t>
          </a:r>
        </a:p>
      </dsp:txBody>
      <dsp:txXfrm>
        <a:off x="0" y="1484"/>
        <a:ext cx="7878998" cy="1391272"/>
      </dsp:txXfrm>
    </dsp:sp>
    <dsp:sp modelId="{0A1BFE59-4D25-45C8-AA65-0635711A400B}">
      <dsp:nvSpPr>
        <dsp:cNvPr id="0" name=""/>
        <dsp:cNvSpPr/>
      </dsp:nvSpPr>
      <dsp:spPr>
        <a:xfrm>
          <a:off x="0" y="142648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394242"/>
          <a:ext cx="7878998" cy="286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kern="1200" dirty="0">
              <a:latin typeface="+mn-lt"/>
              <a:ea typeface="Times New Roman" panose="02020603050405020304" pitchFamily="18" charset="0"/>
            </a:rPr>
            <a:t> dla osób, które ukończyły szkolenie w ramach kwalifikacji wstępnej w zawodach </a:t>
          </a:r>
          <a:r>
            <a:rPr lang="pl-PL" sz="2000" b="1" kern="1200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kern="1200" dirty="0">
              <a:latin typeface="+mn-lt"/>
              <a:ea typeface="Times New Roman" panose="02020603050405020304" pitchFamily="18" charset="0"/>
            </a:rPr>
            <a:t>należało przesyłać zgodnie </a:t>
          </a:r>
          <a:br>
            <a:rPr lang="pl-PL" sz="2000" kern="1200" dirty="0">
              <a:latin typeface="+mn-lt"/>
              <a:ea typeface="Times New Roman" panose="02020603050405020304" pitchFamily="18" charset="0"/>
            </a:rPr>
          </a:br>
          <a:r>
            <a:rPr lang="pl-PL" sz="2000" kern="1200" dirty="0">
              <a:latin typeface="+mn-lt"/>
              <a:ea typeface="Times New Roman" panose="02020603050405020304" pitchFamily="18" charset="0"/>
            </a:rPr>
            <a:t>z procedurą załączoną w Serwisie dla dyrektorów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Termin zgłoszenia na egzamin upłynął 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28.04.2026 r.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Termin egzaminu – 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29.06.2026 r., godz. do ustalenia z poszczególnymi OE</a:t>
          </a:r>
        </a:p>
      </dsp:txBody>
      <dsp:txXfrm>
        <a:off x="0" y="1394242"/>
        <a:ext cx="7878998" cy="28651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352017"/>
          <a:ext cx="82306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667873"/>
          <a:ext cx="8230669" cy="254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+mn-lt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Times New Roman" panose="02020603050405020304" pitchFamily="18" charset="0"/>
            </a:rPr>
            <a:t>Korekty dotyczące zamawiania umów po zablokowaniu dostępu w serwisie: </a:t>
          </a:r>
          <a:r>
            <a:rPr lang="pl-PL" sz="2000" b="1" kern="1200" dirty="0">
              <a:latin typeface="+mn-lt"/>
              <a:cs typeface="Times New Roman" panose="02020603050405020304" pitchFamily="18" charset="0"/>
            </a:rPr>
            <a:t>Ilona Gwadera-Niewęgłowska – </a:t>
          </a:r>
          <a:r>
            <a:rPr lang="pl-PL" sz="2000" b="0" kern="1200" dirty="0">
              <a:latin typeface="+mn-lt"/>
              <a:cs typeface="Times New Roman" panose="02020603050405020304" pitchFamily="18" charset="0"/>
            </a:rPr>
            <a:t>tel. 503 615 839</a:t>
          </a:r>
          <a:endParaRPr lang="pl-PL" sz="20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0" y="667873"/>
        <a:ext cx="8230669" cy="2542993"/>
      </dsp:txXfrm>
    </dsp:sp>
    <dsp:sp modelId="{E3B6EFC9-7379-4A6D-B3AC-1B76FAFF93D9}">
      <dsp:nvSpPr>
        <dsp:cNvPr id="0" name=""/>
        <dsp:cNvSpPr/>
      </dsp:nvSpPr>
      <dsp:spPr>
        <a:xfrm flipV="1">
          <a:off x="0" y="3382299"/>
          <a:ext cx="8230669" cy="4572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60CA-2ADC-48BD-9E46-77E6AC47E891}">
      <dsp:nvSpPr>
        <dsp:cNvPr id="0" name=""/>
        <dsp:cNvSpPr/>
      </dsp:nvSpPr>
      <dsp:spPr>
        <a:xfrm>
          <a:off x="0" y="3802314"/>
          <a:ext cx="8230669" cy="106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dla niego jednocześnie powołaniem do pełnienia funkcji egzaminatora</a:t>
          </a:r>
          <a:endParaRPr lang="pl-PL" sz="2000" kern="1200" dirty="0">
            <a:latin typeface="+mn-lt"/>
            <a:cs typeface="Segoe UI Semibold" panose="020B0702040204020203" pitchFamily="34" charset="0"/>
          </a:endParaRPr>
        </a:p>
      </dsp:txBody>
      <dsp:txXfrm>
        <a:off x="0" y="3802314"/>
        <a:ext cx="8230669" cy="10636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E2DE2-5889-471E-8FC3-DA200A477CCB}">
      <dsp:nvSpPr>
        <dsp:cNvPr id="0" name=""/>
        <dsp:cNvSpPr/>
      </dsp:nvSpPr>
      <dsp:spPr>
        <a:xfrm>
          <a:off x="0" y="2228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CC353-98B9-40F3-8E87-2D759E99F0CF}">
      <dsp:nvSpPr>
        <dsp:cNvPr id="0" name=""/>
        <dsp:cNvSpPr/>
      </dsp:nvSpPr>
      <dsp:spPr>
        <a:xfrm>
          <a:off x="0" y="2228"/>
          <a:ext cx="8390725" cy="10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kern="1200" dirty="0">
              <a:effectLst/>
              <a:latin typeface="+mn-lt"/>
            </a:rPr>
          </a:br>
          <a:r>
            <a:rPr lang="pl-PL" sz="2000" b="0" i="0" u="none" strike="noStrike" kern="1200" dirty="0">
              <a:effectLst/>
              <a:latin typeface="+mn-lt"/>
            </a:rPr>
            <a:t>w </a:t>
          </a:r>
          <a:r>
            <a:rPr lang="pl-PL" sz="2000" b="1" i="0" u="none" strike="noStrike" kern="1200" dirty="0">
              <a:effectLst/>
              <a:latin typeface="+mn-lt"/>
            </a:rPr>
            <a:t>Serwisie dla egzaminatorów (SE)</a:t>
          </a:r>
          <a:r>
            <a:rPr lang="pl-PL" sz="2000" b="0" i="0" u="none" strike="noStrike" kern="1200" dirty="0">
              <a:effectLst/>
              <a:latin typeface="+mn-lt"/>
            </a:rPr>
            <a:t> według schematu:</a:t>
          </a:r>
        </a:p>
      </dsp:txBody>
      <dsp:txXfrm>
        <a:off x="0" y="2228"/>
        <a:ext cx="8390725" cy="1011942"/>
      </dsp:txXfrm>
    </dsp:sp>
    <dsp:sp modelId="{837DC7FE-B2E3-4D9C-AEFF-FA4E6F578D91}">
      <dsp:nvSpPr>
        <dsp:cNvPr id="0" name=""/>
        <dsp:cNvSpPr/>
      </dsp:nvSpPr>
      <dsp:spPr>
        <a:xfrm>
          <a:off x="0" y="1014171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0F0CF-E4BD-4540-8C55-404644F4ACC3}">
      <dsp:nvSpPr>
        <dsp:cNvPr id="0" name=""/>
        <dsp:cNvSpPr/>
      </dsp:nvSpPr>
      <dsp:spPr>
        <a:xfrm>
          <a:off x="0" y="1014171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4013" lvl="0" indent="-354013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kern="1200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, logując się na swoje konto w zakładce </a:t>
          </a:r>
          <a:r>
            <a:rPr lang="pl-PL" sz="2000" b="0" i="1" u="none" strike="noStrike" kern="1200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kern="1200" dirty="0">
            <a:effectLst/>
            <a:latin typeface="+mn-lt"/>
          </a:endParaRPr>
        </a:p>
      </dsp:txBody>
      <dsp:txXfrm>
        <a:off x="0" y="1014171"/>
        <a:ext cx="8390725" cy="1240308"/>
      </dsp:txXfrm>
    </dsp:sp>
    <dsp:sp modelId="{5A4D4723-7CD7-4AAE-9D43-293B3FA3DEE0}">
      <dsp:nvSpPr>
        <dsp:cNvPr id="0" name=""/>
        <dsp:cNvSpPr/>
      </dsp:nvSpPr>
      <dsp:spPr>
        <a:xfrm>
          <a:off x="0" y="2254479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68D8-2D13-4FDA-B2C0-32B02DF9FF69}">
      <dsp:nvSpPr>
        <dsp:cNvPr id="0" name=""/>
        <dsp:cNvSpPr/>
      </dsp:nvSpPr>
      <dsp:spPr>
        <a:xfrm>
          <a:off x="0" y="2254479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4013" lvl="0" indent="-354013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kern="1200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kern="1200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sp:txBody>
      <dsp:txXfrm>
        <a:off x="0" y="2254479"/>
        <a:ext cx="8390725" cy="1240308"/>
      </dsp:txXfrm>
    </dsp:sp>
    <dsp:sp modelId="{FACB3FAD-C091-4901-9787-2827507460B9}">
      <dsp:nvSpPr>
        <dsp:cNvPr id="0" name=""/>
        <dsp:cNvSpPr/>
      </dsp:nvSpPr>
      <dsp:spPr>
        <a:xfrm>
          <a:off x="0" y="3428158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26A44-0BA9-48E8-8767-252F53D5D7D6}">
      <dsp:nvSpPr>
        <dsp:cNvPr id="0" name=""/>
        <dsp:cNvSpPr/>
      </dsp:nvSpPr>
      <dsp:spPr>
        <a:xfrm>
          <a:off x="0" y="3494788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4013" lvl="0" indent="-354013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kern="1200" dirty="0">
              <a:effectLst/>
              <a:latin typeface="+mn-lt"/>
            </a:rPr>
            <a:t>Moje dane – Umowy. </a:t>
          </a:r>
          <a:r>
            <a:rPr lang="pl-PL" sz="2000" b="0" i="0" u="none" strike="noStrike" kern="1200" dirty="0">
              <a:effectLst/>
              <a:latin typeface="+mn-lt"/>
            </a:rPr>
            <a:t>Zleceniobiorca</a:t>
          </a:r>
          <a:r>
            <a:rPr lang="pl-PL" sz="2000" b="0" i="1" u="none" strike="noStrike" kern="1200" dirty="0">
              <a:effectLst/>
              <a:latin typeface="+mn-lt"/>
            </a:rPr>
            <a:t> </a:t>
          </a:r>
          <a:r>
            <a:rPr lang="pl-PL" sz="2000" b="0" i="0" u="none" strike="noStrike" kern="1200" dirty="0">
              <a:effectLst/>
              <a:latin typeface="+mn-lt"/>
            </a:rPr>
            <a:t>pobiera</a:t>
          </a:r>
          <a:r>
            <a:rPr lang="pl-PL" sz="2000" b="0" i="1" u="none" strike="noStrike" kern="1200" dirty="0">
              <a:effectLst/>
              <a:latin typeface="+mn-lt"/>
            </a:rPr>
            <a:t> </a:t>
          </a:r>
          <a:r>
            <a:rPr lang="pl-PL" sz="2000" b="0" i="0" u="none" strike="noStrike" kern="1200" dirty="0">
              <a:effectLst/>
              <a:latin typeface="+mn-lt"/>
            </a:rPr>
            <a:t>i</a:t>
          </a:r>
          <a:r>
            <a:rPr lang="pl-PL" sz="2000" b="0" i="1" u="none" strike="noStrike" kern="1200" dirty="0">
              <a:effectLst/>
              <a:latin typeface="+mn-lt"/>
            </a:rPr>
            <a:t> </a:t>
          </a:r>
          <a:r>
            <a:rPr lang="pl-PL" sz="2000" b="0" i="0" u="none" strike="noStrike" kern="1200" dirty="0">
              <a:effectLst/>
              <a:latin typeface="+mn-lt"/>
            </a:rPr>
            <a:t>drukuje umowę wraz z rachunkiem</a:t>
          </a:r>
        </a:p>
      </dsp:txBody>
      <dsp:txXfrm>
        <a:off x="0" y="3494788"/>
        <a:ext cx="8390725" cy="1240308"/>
      </dsp:txXfrm>
    </dsp:sp>
    <dsp:sp modelId="{FE38601A-EE82-43CC-B26B-7A2D47A4994B}">
      <dsp:nvSpPr>
        <dsp:cNvPr id="0" name=""/>
        <dsp:cNvSpPr/>
      </dsp:nvSpPr>
      <dsp:spPr>
        <a:xfrm>
          <a:off x="0" y="4735096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81C45-8431-43E5-914A-2064120B3D4F}">
      <dsp:nvSpPr>
        <dsp:cNvPr id="0" name=""/>
        <dsp:cNvSpPr/>
      </dsp:nvSpPr>
      <dsp:spPr>
        <a:xfrm>
          <a:off x="0" y="4735096"/>
          <a:ext cx="8390725" cy="85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</a:rPr>
            <a:t>4.  Do pracy w ośrodku zleceniobiorca zabiera ze sobą wydrukowaną umowę </a:t>
          </a:r>
          <a:br>
            <a:rPr lang="pl-PL" sz="2000" b="0" i="0" u="none" strike="noStrike" kern="1200" dirty="0">
              <a:effectLst/>
              <a:latin typeface="+mn-lt"/>
            </a:rPr>
          </a:br>
          <a:r>
            <a:rPr lang="pl-PL" sz="2000" b="0" i="0" u="none" strike="noStrike" kern="1200" dirty="0">
              <a:effectLst/>
              <a:latin typeface="+mn-lt"/>
            </a:rPr>
            <a:t>      i rachunek</a:t>
          </a:r>
        </a:p>
      </dsp:txBody>
      <dsp:txXfrm>
        <a:off x="0" y="4735096"/>
        <a:ext cx="8390725" cy="85772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INFORMACJE DODATKOWE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62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0"/>
          <a:ext cx="7886700" cy="134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Prawo do złożenia wniosku </a:t>
          </a:r>
          <a:r>
            <a:rPr lang="pl-PL" sz="2000" b="0" kern="1200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o egzamin zawodowy przeprowadzany w terminie dodatkowym  zachowuje również zdający, który złożył deklarację jako uczeń, a przed przystąpieniem do egzaminu w tej sesji ukończył technikum lub BS II stopnia.</a:t>
          </a:r>
        </a:p>
      </dsp:txBody>
      <dsp:txXfrm>
        <a:off x="0" y="0"/>
        <a:ext cx="7886700" cy="1347770"/>
      </dsp:txXfrm>
    </dsp:sp>
    <dsp:sp modelId="{465B8D6D-BD61-4E84-8CB2-C702A4E552B6}">
      <dsp:nvSpPr>
        <dsp:cNvPr id="0" name=""/>
        <dsp:cNvSpPr/>
      </dsp:nvSpPr>
      <dsp:spPr>
        <a:xfrm>
          <a:off x="5362" y="1519451"/>
          <a:ext cx="7875974" cy="4572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56E7-3A66-4E42-9DB8-0B20CBABA679}">
      <dsp:nvSpPr>
        <dsp:cNvPr id="0" name=""/>
        <dsp:cNvSpPr/>
      </dsp:nvSpPr>
      <dsp:spPr>
        <a:xfrm>
          <a:off x="0" y="1584684"/>
          <a:ext cx="7886700" cy="210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Absolwentom szkoły </a:t>
          </a:r>
          <a:r>
            <a:rPr lang="pl-PL" sz="2000" kern="12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kern="1200" dirty="0"/>
            <a:t>wykazu absolwentów/ słuchaczy </a:t>
          </a:r>
          <a:r>
            <a:rPr lang="pl-PL" sz="2000" kern="1200" dirty="0"/>
            <a:t>w danym roku szkolnym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0" y="1584684"/>
        <a:ext cx="7886700" cy="2104430"/>
      </dsp:txXfrm>
    </dsp:sp>
    <dsp:sp modelId="{13B677DA-3366-43B1-91EA-98B74AD4AE60}">
      <dsp:nvSpPr>
        <dsp:cNvPr id="0" name=""/>
        <dsp:cNvSpPr/>
      </dsp:nvSpPr>
      <dsp:spPr>
        <a:xfrm>
          <a:off x="0" y="3804587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0860-389A-458B-8217-E8F0691FFC60}">
      <dsp:nvSpPr>
        <dsp:cNvPr id="0" name=""/>
        <dsp:cNvSpPr/>
      </dsp:nvSpPr>
      <dsp:spPr>
        <a:xfrm>
          <a:off x="0" y="3501164"/>
          <a:ext cx="7886700" cy="167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ts val="600"/>
            </a:spcBef>
            <a:spcAft>
              <a:spcPts val="0"/>
            </a:spcAft>
            <a:buNone/>
          </a:pPr>
          <a:r>
            <a:rPr lang="pl-PL" sz="2000" kern="1200" dirty="0"/>
            <a:t>Dyrektor szkoły przekazuje okręgowej komisji egzaminacyjnej wykazy </a:t>
          </a:r>
          <a:br>
            <a:rPr lang="pl-PL" sz="2000" kern="1200" dirty="0"/>
          </a:br>
          <a:r>
            <a:rPr lang="pl-PL" sz="2000" kern="1200" dirty="0"/>
            <a:t>w terminie </a:t>
          </a:r>
          <a:r>
            <a:rPr lang="pl-PL" sz="2000" b="1" kern="1200" dirty="0"/>
            <a:t>7 dni </a:t>
          </a:r>
          <a:r>
            <a:rPr lang="pl-PL" sz="2000" kern="1200" dirty="0"/>
            <a:t>od dnia zakończenia rocznych zajęć dydaktyczno-wychowawczych</a:t>
          </a:r>
          <a:endParaRPr lang="pl-PL" sz="20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0" y="3501164"/>
        <a:ext cx="7886700" cy="16735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95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7701" y="54368"/>
          <a:ext cx="7878998" cy="31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Okręgowa komisja egzaminacyjna wydaje dyplomy potwierdzające kwalifikacje zawodowe dla</a:t>
          </a:r>
          <a:r>
            <a:rPr lang="pl-PL" sz="2000" kern="1200" dirty="0"/>
            <a:t>: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absolwentów/ słuchaczy,  którzy  nie  otrzymali  dyplomów  bezpośrednio  po ukończeniu szkoły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osób, które ukończyły kwalifikacyjny kurs zawodowy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osób dorosłych, które ukończyły praktyczną naukę zawodu dorosłych lub przyuczenie do pracy dorosłych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osób, które przystąpiły do eksternistycznego egzaminu zawodowego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7701" y="54368"/>
        <a:ext cx="7878998" cy="3100291"/>
      </dsp:txXfrm>
    </dsp:sp>
    <dsp:sp modelId="{C1F8D737-028C-420B-84E2-A312C8AB304A}">
      <dsp:nvSpPr>
        <dsp:cNvPr id="0" name=""/>
        <dsp:cNvSpPr/>
      </dsp:nvSpPr>
      <dsp:spPr>
        <a:xfrm>
          <a:off x="0" y="293152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DB249-F9CF-4231-9F3F-1B1304A5A807}">
      <dsp:nvSpPr>
        <dsp:cNvPr id="0" name=""/>
        <dsp:cNvSpPr/>
      </dsp:nvSpPr>
      <dsp:spPr>
        <a:xfrm>
          <a:off x="0" y="2924641"/>
          <a:ext cx="7886700" cy="207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Dyplom potwierdzający kwalifikacje zawodowe wydaje się </a:t>
          </a:r>
          <a:r>
            <a:rPr lang="pl-PL" sz="2000" b="1" kern="1200" dirty="0"/>
            <a:t>na wniosek osoby </a:t>
          </a:r>
          <a:r>
            <a:rPr lang="pl-PL" sz="2000" kern="1200" dirty="0"/>
            <a:t>złożony do dyrektora komisji okręgowej, który wydał świadectwo/certyfikat potwierdzający ostatnią kwalifikację wyodrębnioną w danym zawodzie. Do wniosku dołącza się dokumenty potwierdzające spełnienie warunków do uzyskania dyplomu. Wniosek można pobrać na stronie OKE w Jaworznie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0" y="2924641"/>
        <a:ext cx="7886700" cy="20742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84190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8221" y="0"/>
          <a:ext cx="8410832" cy="4419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28.04.2026 r.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zostały umieszczone </a:t>
          </a:r>
          <a:r>
            <a:rPr lang="pl-PL" sz="2000" b="1" i="0" kern="1200" dirty="0"/>
            <a:t>wskazania CKE</a:t>
          </a:r>
          <a:r>
            <a:rPr lang="pl-PL" sz="2000" b="0" i="0" kern="1200" dirty="0"/>
            <a:t> do przygotowania stanowisk na dany egzamin </a:t>
          </a:r>
          <a:r>
            <a:rPr lang="pl-PL" sz="2000" b="1" i="0" kern="1200" dirty="0"/>
            <a:t>-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do sprawdzenia przez ośrodki egzaminacyjne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kern="1200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Uwagi do wskazań należy przesyłać do </a:t>
          </a:r>
          <a:r>
            <a:rPr lang="pl-PL" sz="2000" b="1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07.05.2026 r.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 za pośrednictwem Serwisu dla dyrektorów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13.05.2026 r. 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SIOEZ 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zostaną umieszczone </a:t>
          </a:r>
          <a:r>
            <a:rPr lang="pl-PL" sz="2000" b="1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ostateczne wersje </a:t>
          </a:r>
          <a:r>
            <a:rPr lang="pl-PL" sz="2000" b="1" i="0" kern="1200" dirty="0">
              <a:solidFill>
                <a:schemeClr val="tx1"/>
              </a:solidFill>
            </a:rPr>
            <a:t>wskazań CKE 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dla formuł 2017 i 2019</a:t>
          </a:r>
          <a:endParaRPr lang="pl-PL" sz="2000" b="1" strike="sngStrike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8221" y="0"/>
        <a:ext cx="8410832" cy="4419068"/>
      </dsp:txXfrm>
    </dsp:sp>
    <dsp:sp modelId="{9862F789-1FD7-444B-AAB2-8AEA5E5C05E0}">
      <dsp:nvSpPr>
        <dsp:cNvPr id="0" name=""/>
        <dsp:cNvSpPr/>
      </dsp:nvSpPr>
      <dsp:spPr>
        <a:xfrm>
          <a:off x="0" y="3275492"/>
          <a:ext cx="84190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9C03E-17D1-4AB1-9554-7D9EB547A434}">
      <dsp:nvSpPr>
        <dsp:cNvPr id="0" name=""/>
        <dsp:cNvSpPr/>
      </dsp:nvSpPr>
      <dsp:spPr>
        <a:xfrm>
          <a:off x="0" y="3278602"/>
          <a:ext cx="8419054" cy="1495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20.08.2025 r. </a:t>
          </a:r>
          <a:r>
            <a:rPr lang="pl-PL" sz="2000" b="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został opublikowany komunikat dotyczący zadań jawnych   (część praktyczna egzaminu)</a:t>
          </a: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SzPts val="1000"/>
            <a:buFont typeface="Symbol" panose="05050102010706020507" pitchFamily="18" charset="2"/>
            <a:buNone/>
          </a:pPr>
          <a:r>
            <a:rPr lang="pl-PL" sz="2000" kern="1200" dirty="0"/>
            <a:t>Komunikaty o przyborach pomocniczych – zostaną opublikowane </a:t>
          </a:r>
          <a:r>
            <a:rPr lang="pl-PL" sz="2000" b="1" kern="1200" dirty="0"/>
            <a:t>do 30 kwietnia</a:t>
          </a:r>
          <a:endParaRPr lang="pl-PL" sz="2000" kern="1200" dirty="0"/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SzPts val="1000"/>
            <a:buFont typeface="Symbol" panose="05050102010706020507" pitchFamily="18" charset="2"/>
            <a:buNone/>
          </a:pPr>
          <a:r>
            <a:rPr lang="pl-PL" sz="2000" kern="1200" dirty="0"/>
            <a:t>Komunikaty dot. oprogramowania (technik ekonomista, rachunkowości, handlowiec) – </a:t>
          </a:r>
          <a:r>
            <a:rPr lang="pl-PL" sz="2000" b="1" kern="1200" dirty="0"/>
            <a:t>opublikowane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0" y="3278602"/>
        <a:ext cx="8419054" cy="149522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79175-A06B-4FFA-AD78-69C20AD4829B}">
      <dsp:nvSpPr>
        <dsp:cNvPr id="0" name=""/>
        <dsp:cNvSpPr/>
      </dsp:nvSpPr>
      <dsp:spPr>
        <a:xfrm>
          <a:off x="0" y="136921"/>
          <a:ext cx="80990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B260F-F066-42E5-9C9D-643CAFB01C0F}">
      <dsp:nvSpPr>
        <dsp:cNvPr id="0" name=""/>
        <dsp:cNvSpPr/>
      </dsp:nvSpPr>
      <dsp:spPr>
        <a:xfrm>
          <a:off x="0" y="769"/>
          <a:ext cx="8099069" cy="216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FRK.01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– zaplanowanie egzaminu powinno być zgodne z komunikatem </a:t>
          </a:r>
          <a:br>
            <a:rPr lang="pl-PL" sz="2000" b="0" kern="1200" dirty="0">
              <a:latin typeface="+mn-lt"/>
              <a:cs typeface="Segoe UI Semibold" panose="020B0702040204020203" pitchFamily="34" charset="0"/>
            </a:rPr>
          </a:b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SIOEZ dotyczącym zastosowania główek fryzjerskich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kern="1200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W obu formułach egzaminu PP2017 i PP2019 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główki fryzjerskie kupują ośrodki egzaminacyjne </a:t>
          </a:r>
          <a:endParaRPr lang="pl-PL" sz="20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0" y="769"/>
        <a:ext cx="8099069" cy="2165961"/>
      </dsp:txXfrm>
    </dsp:sp>
    <dsp:sp modelId="{644B31D2-41B0-45C6-8DB5-16CFBC7B159E}">
      <dsp:nvSpPr>
        <dsp:cNvPr id="0" name=""/>
        <dsp:cNvSpPr/>
      </dsp:nvSpPr>
      <dsp:spPr>
        <a:xfrm>
          <a:off x="0" y="2269004"/>
          <a:ext cx="80990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755AA-91DA-425F-BE2A-F096A969818A}">
      <dsp:nvSpPr>
        <dsp:cNvPr id="0" name=""/>
        <dsp:cNvSpPr/>
      </dsp:nvSpPr>
      <dsp:spPr>
        <a:xfrm>
          <a:off x="0" y="1681945"/>
          <a:ext cx="8091159" cy="249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AUD.02, AUD.05, AUD.11, DRM.08, DRM.10, INF.03, INF.04, MEC.09, MEC.10, PGF.04,  PGF.07, PGF.08, PGF.09 – 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po każdej zmianie należy przygotować płytę zbiorczą zawierającą foldery z rezultatami wszystkich zdających. Płyta powinna być sprawdzona, czy zapis plików jest poprawny.  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Płytę należy przechowywać w OE i może być udostępniona na prośbę OKE ośrodkom sprawdzania prac egzaminacyjnych</a:t>
          </a:r>
        </a:p>
      </dsp:txBody>
      <dsp:txXfrm>
        <a:off x="0" y="1681945"/>
        <a:ext cx="8091159" cy="249204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6146-B04B-4AA2-8406-58B7EA73DAEB}">
      <dsp:nvSpPr>
        <dsp:cNvPr id="0" name=""/>
        <dsp:cNvSpPr/>
      </dsp:nvSpPr>
      <dsp:spPr>
        <a:xfrm>
          <a:off x="0" y="71668"/>
          <a:ext cx="8226214" cy="59584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uczniów i absolwentów ZSZ, BS I, BS II oraz T</a:t>
          </a:r>
          <a:endParaRPr lang="pl-PL" sz="1800" kern="1200" dirty="0">
            <a:latin typeface="+mn-lt"/>
            <a:cs typeface="Segoe UI Semibold" panose="020B0702040204020203" pitchFamily="34" charset="0"/>
          </a:endParaRPr>
        </a:p>
      </dsp:txBody>
      <dsp:txXfrm>
        <a:off x="1771330" y="71668"/>
        <a:ext cx="6454883" cy="595842"/>
      </dsp:txXfrm>
    </dsp:sp>
    <dsp:sp modelId="{CB86A86D-9609-4757-AA5B-C5F9C9D4450B}">
      <dsp:nvSpPr>
        <dsp:cNvPr id="0" name=""/>
        <dsp:cNvSpPr/>
      </dsp:nvSpPr>
      <dsp:spPr>
        <a:xfrm>
          <a:off x="590630" y="161080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AC16-46D7-45B3-B7EE-064AE2955EE6}">
      <dsp:nvSpPr>
        <dsp:cNvPr id="0" name=""/>
        <dsp:cNvSpPr/>
      </dsp:nvSpPr>
      <dsp:spPr>
        <a:xfrm>
          <a:off x="0" y="745798"/>
          <a:ext cx="8226214" cy="575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kern="1200" dirty="0">
            <a:latin typeface="+mn-lt"/>
          </a:endParaRPr>
        </a:p>
      </dsp:txBody>
      <dsp:txXfrm>
        <a:off x="1771330" y="745798"/>
        <a:ext cx="6454883" cy="575667"/>
      </dsp:txXfrm>
    </dsp:sp>
    <dsp:sp modelId="{611B0A39-7871-4A05-980B-8A9C61B5FA2D}">
      <dsp:nvSpPr>
        <dsp:cNvPr id="0" name=""/>
        <dsp:cNvSpPr/>
      </dsp:nvSpPr>
      <dsp:spPr>
        <a:xfrm>
          <a:off x="553875" y="883438"/>
          <a:ext cx="720007" cy="355618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0F5C-8EA3-456C-8979-0B09AC4189AC}">
      <dsp:nvSpPr>
        <dsp:cNvPr id="0" name=""/>
        <dsp:cNvSpPr/>
      </dsp:nvSpPr>
      <dsp:spPr>
        <a:xfrm>
          <a:off x="0" y="1465459"/>
          <a:ext cx="8226214" cy="553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kern="1200" dirty="0">
            <a:latin typeface="+mn-lt"/>
            <a:cs typeface="Segoe UI Semibold" panose="020B0702040204020203" pitchFamily="34" charset="0"/>
          </a:endParaRPr>
        </a:p>
      </dsp:txBody>
      <dsp:txXfrm>
        <a:off x="1771330" y="1465459"/>
        <a:ext cx="6454883" cy="553186"/>
      </dsp:txXfrm>
    </dsp:sp>
    <dsp:sp modelId="{364F9CE5-1236-4F5A-93E0-056266465723}">
      <dsp:nvSpPr>
        <dsp:cNvPr id="0" name=""/>
        <dsp:cNvSpPr/>
      </dsp:nvSpPr>
      <dsp:spPr>
        <a:xfrm>
          <a:off x="588705" y="1568562"/>
          <a:ext cx="720007" cy="357545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B6853-5270-4D13-9C20-4BA1C4D9508D}">
      <dsp:nvSpPr>
        <dsp:cNvPr id="0" name=""/>
        <dsp:cNvSpPr/>
      </dsp:nvSpPr>
      <dsp:spPr>
        <a:xfrm>
          <a:off x="0" y="2102960"/>
          <a:ext cx="8226214" cy="883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osób, które ukończyły staż, o którym mowa w art. 119 ustawy z dnia 20 marca 2025 r. o rynku pracy i służbach zatrudnienia (Dz. U. poz. 620), </a:t>
          </a:r>
          <a:endParaRPr lang="pl-PL" sz="1800" kern="1200" dirty="0">
            <a:latin typeface="+mn-lt"/>
          </a:endParaRPr>
        </a:p>
      </dsp:txBody>
      <dsp:txXfrm>
        <a:off x="1771330" y="2102960"/>
        <a:ext cx="6454883" cy="883991"/>
      </dsp:txXfrm>
    </dsp:sp>
    <dsp:sp modelId="{227D3B00-8F0E-42B4-8AE0-A65BDFDE6C81}">
      <dsp:nvSpPr>
        <dsp:cNvPr id="0" name=""/>
        <dsp:cNvSpPr/>
      </dsp:nvSpPr>
      <dsp:spPr>
        <a:xfrm>
          <a:off x="588705" y="2366556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E5C7-D494-4A55-A4F8-E91E9FBC1A9A}">
      <dsp:nvSpPr>
        <dsp:cNvPr id="0" name=""/>
        <dsp:cNvSpPr/>
      </dsp:nvSpPr>
      <dsp:spPr>
        <a:xfrm>
          <a:off x="0" y="3113040"/>
          <a:ext cx="8226214" cy="871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</a:t>
          </a:r>
          <a:r>
            <a:rPr lang="pl-PL" sz="1800" kern="1200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rozpoczęte przed dniem 1 czerwca 2025 r. </a:t>
          </a:r>
          <a:endParaRPr lang="pl-PL" sz="1800" kern="1200" dirty="0">
            <a:solidFill>
              <a:srgbClr val="FF0000"/>
            </a:solidFill>
            <a:latin typeface="+mn-lt"/>
          </a:endParaRPr>
        </a:p>
      </dsp:txBody>
      <dsp:txXfrm>
        <a:off x="1771330" y="3113040"/>
        <a:ext cx="6454883" cy="871231"/>
      </dsp:txXfrm>
    </dsp:sp>
    <dsp:sp modelId="{3777415D-4699-45B6-AFDE-632281D3D69B}">
      <dsp:nvSpPr>
        <dsp:cNvPr id="0" name=""/>
        <dsp:cNvSpPr/>
      </dsp:nvSpPr>
      <dsp:spPr>
        <a:xfrm>
          <a:off x="588705" y="3338179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EA8CE-A7D8-4BFC-A465-04A5A32E6237}">
      <dsp:nvSpPr>
        <dsp:cNvPr id="0" name=""/>
        <dsp:cNvSpPr/>
      </dsp:nvSpPr>
      <dsp:spPr>
        <a:xfrm>
          <a:off x="0" y="4110359"/>
          <a:ext cx="8226214" cy="823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 spełniających warunki dopuszczenia do egzaminu eksternistycznego zawodowego określone w przepisach wydanych na podstawie art. 10 ust. 5 ustawy o systemie oświaty</a:t>
          </a:r>
          <a:endParaRPr lang="pl-PL" sz="1800" kern="1200" dirty="0">
            <a:latin typeface="+mn-lt"/>
          </a:endParaRPr>
        </a:p>
      </dsp:txBody>
      <dsp:txXfrm>
        <a:off x="1771330" y="4110359"/>
        <a:ext cx="6454883" cy="823153"/>
      </dsp:txXfrm>
    </dsp:sp>
    <dsp:sp modelId="{5B51B075-7D10-449E-AB74-7A89BCB1D3BF}">
      <dsp:nvSpPr>
        <dsp:cNvPr id="0" name=""/>
        <dsp:cNvSpPr/>
      </dsp:nvSpPr>
      <dsp:spPr>
        <a:xfrm>
          <a:off x="588705" y="4290075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FE45E-ED12-4C1C-B388-EF4327FDB094}">
      <dsp:nvSpPr>
        <dsp:cNvPr id="0" name=""/>
        <dsp:cNvSpPr/>
      </dsp:nvSpPr>
      <dsp:spPr>
        <a:xfrm flipV="1">
          <a:off x="0" y="431278"/>
          <a:ext cx="8160151" cy="2824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dirty="0">
            <a:solidFill>
              <a:srgbClr val="000099"/>
            </a:solidFill>
          </a:endParaRPr>
        </a:p>
      </dsp:txBody>
      <dsp:txXfrm rot="10800000">
        <a:off x="827" y="432105"/>
        <a:ext cx="8158497" cy="26590"/>
      </dsp:txXfrm>
    </dsp:sp>
    <dsp:sp modelId="{11C4F8F8-4B75-4964-9E6B-EA3C5107DE46}">
      <dsp:nvSpPr>
        <dsp:cNvPr id="0" name=""/>
        <dsp:cNvSpPr/>
      </dsp:nvSpPr>
      <dsp:spPr>
        <a:xfrm>
          <a:off x="15394" y="819122"/>
          <a:ext cx="886793" cy="456512"/>
        </a:xfrm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9ECD8-5502-4097-A7B8-29B10E7EE791}">
      <dsp:nvSpPr>
        <dsp:cNvPr id="0" name=""/>
        <dsp:cNvSpPr/>
      </dsp:nvSpPr>
      <dsp:spPr>
        <a:xfrm>
          <a:off x="940001" y="675563"/>
          <a:ext cx="7220150" cy="886793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sp:txBody>
      <dsp:txXfrm>
        <a:off x="983298" y="718860"/>
        <a:ext cx="7133556" cy="800199"/>
      </dsp:txXfrm>
    </dsp:sp>
    <dsp:sp modelId="{C9F49316-C7B6-45F5-B12C-ADA47AFC0306}">
      <dsp:nvSpPr>
        <dsp:cNvPr id="0" name=""/>
        <dsp:cNvSpPr/>
      </dsp:nvSpPr>
      <dsp:spPr>
        <a:xfrm>
          <a:off x="17398" y="2298613"/>
          <a:ext cx="886793" cy="456512"/>
        </a:xfrm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42F63A-3346-4317-81FE-6D7E56AE66C0}">
      <dsp:nvSpPr>
        <dsp:cNvPr id="0" name=""/>
        <dsp:cNvSpPr/>
      </dsp:nvSpPr>
      <dsp:spPr>
        <a:xfrm>
          <a:off x="940001" y="2049641"/>
          <a:ext cx="7220150" cy="886793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983298" y="2092938"/>
        <a:ext cx="7133556" cy="800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96111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96111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E748-7933-4968-81FF-871084B5CC49}">
      <dsp:nvSpPr>
        <dsp:cNvPr id="0" name=""/>
        <dsp:cNvSpPr/>
      </dsp:nvSpPr>
      <dsp:spPr>
        <a:xfrm>
          <a:off x="0" y="36200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47F7F-FD4C-44E8-A2F4-7696BCFDB873}">
      <dsp:nvSpPr>
        <dsp:cNvPr id="0" name=""/>
        <dsp:cNvSpPr/>
      </dsp:nvSpPr>
      <dsp:spPr>
        <a:xfrm>
          <a:off x="401496" y="6680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30317" y="95625"/>
        <a:ext cx="7381400" cy="532758"/>
      </dsp:txXfrm>
    </dsp:sp>
    <dsp:sp modelId="{012BC845-6594-4616-829D-B8EF31DD3E5C}">
      <dsp:nvSpPr>
        <dsp:cNvPr id="0" name=""/>
        <dsp:cNvSpPr/>
      </dsp:nvSpPr>
      <dsp:spPr>
        <a:xfrm>
          <a:off x="0" y="126920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25FA-762F-4569-BAE1-557CC0381726}">
      <dsp:nvSpPr>
        <dsp:cNvPr id="0" name=""/>
        <dsp:cNvSpPr/>
      </dsp:nvSpPr>
      <dsp:spPr>
        <a:xfrm>
          <a:off x="401496" y="97400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30317" y="1002825"/>
        <a:ext cx="7381400" cy="532758"/>
      </dsp:txXfrm>
    </dsp:sp>
    <dsp:sp modelId="{12120500-88E0-478D-A562-E7BBE99B672C}">
      <dsp:nvSpPr>
        <dsp:cNvPr id="0" name=""/>
        <dsp:cNvSpPr/>
      </dsp:nvSpPr>
      <dsp:spPr>
        <a:xfrm>
          <a:off x="0" y="253391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518A-E91A-40C2-B2BE-54C887906D12}">
      <dsp:nvSpPr>
        <dsp:cNvPr id="0" name=""/>
        <dsp:cNvSpPr/>
      </dsp:nvSpPr>
      <dsp:spPr>
        <a:xfrm>
          <a:off x="388905" y="1940149"/>
          <a:ext cx="7439042" cy="9479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do wymogów bhp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35178" y="1986422"/>
        <a:ext cx="7346496" cy="855364"/>
      </dsp:txXfrm>
    </dsp:sp>
    <dsp:sp modelId="{5D3B19E0-51D1-47DF-9D3E-B5B77847F08F}">
      <dsp:nvSpPr>
        <dsp:cNvPr id="0" name=""/>
        <dsp:cNvSpPr/>
      </dsp:nvSpPr>
      <dsp:spPr>
        <a:xfrm>
          <a:off x="0" y="344111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5A29-DACB-453A-B200-DEEA13EE5903}">
      <dsp:nvSpPr>
        <dsp:cNvPr id="0" name=""/>
        <dsp:cNvSpPr/>
      </dsp:nvSpPr>
      <dsp:spPr>
        <a:xfrm>
          <a:off x="401496" y="314591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430317" y="3174735"/>
        <a:ext cx="7381400" cy="532758"/>
      </dsp:txXfrm>
    </dsp:sp>
    <dsp:sp modelId="{C102AEC0-81A7-4817-BC38-1DEB602C7467}">
      <dsp:nvSpPr>
        <dsp:cNvPr id="0" name=""/>
        <dsp:cNvSpPr/>
      </dsp:nvSpPr>
      <dsp:spPr>
        <a:xfrm>
          <a:off x="0" y="4291952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A1AE3-348C-4329-A0CE-84703C61B385}">
      <dsp:nvSpPr>
        <dsp:cNvPr id="0" name=""/>
        <dsp:cNvSpPr/>
      </dsp:nvSpPr>
      <dsp:spPr>
        <a:xfrm>
          <a:off x="401496" y="405311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pracowni informatycznej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430317" y="4081935"/>
        <a:ext cx="7381400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EFC9-7379-4A6D-B3AC-1B76FAFF93D9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60CA-2ADC-48BD-9E46-77E6AC47E891}">
      <dsp:nvSpPr>
        <dsp:cNvPr id="0" name=""/>
        <dsp:cNvSpPr/>
      </dsp:nvSpPr>
      <dsp:spPr>
        <a:xfrm>
          <a:off x="0" y="0"/>
          <a:ext cx="7886700" cy="320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strike="noStrike" kern="1200" baseline="0" dirty="0">
              <a:latin typeface="+mn-lt"/>
            </a:rPr>
            <a:t>Dla </a:t>
          </a:r>
          <a:r>
            <a:rPr lang="pl-PL" sz="2400" b="1" strike="noStrike" kern="1200" baseline="0" dirty="0">
              <a:latin typeface="+mn-lt"/>
            </a:rPr>
            <a:t>Formuły 2017 i 2019 </a:t>
          </a:r>
          <a:r>
            <a:rPr lang="pl-PL" sz="2400" b="0" strike="noStrike" kern="1200" baseline="0" dirty="0">
              <a:latin typeface="+mn-lt"/>
            </a:rPr>
            <a:t>Centralna Komisja Egzaminacyjna przygotowała instrukcje oraz filmy instruktażowe z webinariów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Materiały szkoleniowe – filmy z webinarium</a:t>
          </a:r>
          <a:endParaRPr lang="pl-PL" sz="2400" strike="sngStrike" kern="1200" dirty="0">
            <a:latin typeface="+mn-lt"/>
            <a:cs typeface="Segoe UI Semibold" panose="020B0702040204020203" pitchFamily="34" charset="0"/>
          </a:endParaRPr>
        </a:p>
      </dsp:txBody>
      <dsp:txXfrm>
        <a:off x="0" y="0"/>
        <a:ext cx="7886700" cy="3209208"/>
      </dsp:txXfrm>
    </dsp:sp>
    <dsp:sp modelId="{E4B1AFB7-65CF-4320-9159-57C4A4D0379B}">
      <dsp:nvSpPr>
        <dsp:cNvPr id="0" name=""/>
        <dsp:cNvSpPr/>
      </dsp:nvSpPr>
      <dsp:spPr>
        <a:xfrm>
          <a:off x="0" y="2533135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98BDE-2E75-40EB-BDC9-8239BB5A67A7}">
      <dsp:nvSpPr>
        <dsp:cNvPr id="0" name=""/>
        <dsp:cNvSpPr/>
      </dsp:nvSpPr>
      <dsp:spPr>
        <a:xfrm>
          <a:off x="0" y="2982448"/>
          <a:ext cx="7886700" cy="141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dniu 28 maja 2026 roku Centralna Komisja Egzaminacyjna planuje przeprowadzenie pilotażu egzaminu z części pisemnej przez przeglądarkę (EPP). Pilotaż będzie przeprowadzony w OE, które posiadają edycje systemu </a:t>
          </a:r>
          <a:r>
            <a:rPr lang="en-US" sz="20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Windows 11 Education, Windows 11 PRO Education </a:t>
          </a:r>
          <a:r>
            <a:rPr lang="en-US" sz="2000" b="1" kern="12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lub</a:t>
          </a:r>
          <a:r>
            <a:rPr lang="en-US" sz="20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Windows 11 Enterprise</a:t>
          </a:r>
          <a:endParaRPr lang="pl-PL" sz="2000" b="1" kern="1200" dirty="0">
            <a:solidFill>
              <a:srgbClr val="FF0000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Pilotaż będzie przeprowadzony na dwóch zmianach w wybranych OE</a:t>
          </a:r>
        </a:p>
      </dsp:txBody>
      <dsp:txXfrm>
        <a:off x="0" y="2982448"/>
        <a:ext cx="7886700" cy="1419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801089" y="65544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3075704" y="-23715"/>
          <a:ext cx="290050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kern="1200" dirty="0">
            <a:latin typeface="+mn-lt"/>
          </a:endParaRPr>
        </a:p>
      </dsp:txBody>
      <dsp:txXfrm>
        <a:off x="3132493" y="33074"/>
        <a:ext cx="2786924" cy="1049740"/>
      </dsp:txXfrm>
    </dsp:sp>
    <dsp:sp modelId="{57F25F1A-1D90-46AD-82DD-2CDBA39A1EEC}">
      <dsp:nvSpPr>
        <dsp:cNvPr id="0" name=""/>
        <dsp:cNvSpPr/>
      </dsp:nvSpPr>
      <dsp:spPr>
        <a:xfrm>
          <a:off x="4640048" y="1484669"/>
          <a:ext cx="3884018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kern="1200" dirty="0">
            <a:latin typeface="+mn-lt"/>
          </a:endParaRPr>
        </a:p>
      </dsp:txBody>
      <dsp:txXfrm>
        <a:off x="4696837" y="1541458"/>
        <a:ext cx="3770440" cy="1049740"/>
      </dsp:txXfrm>
    </dsp:sp>
    <dsp:sp modelId="{4E710461-7199-4938-BD8E-793194AC8D8F}">
      <dsp:nvSpPr>
        <dsp:cNvPr id="0" name=""/>
        <dsp:cNvSpPr/>
      </dsp:nvSpPr>
      <dsp:spPr>
        <a:xfrm>
          <a:off x="5091591" y="3193986"/>
          <a:ext cx="2855854" cy="1265516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kern="1200" dirty="0">
              <a:latin typeface="+mn-lt"/>
              <a:cs typeface="Segoe UI Semilight" panose="020B0402040204020203" pitchFamily="34" charset="0"/>
            </a:rPr>
          </a:br>
          <a:r>
            <a:rPr lang="pl-PL" sz="2400" kern="12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kern="1200" dirty="0">
            <a:latin typeface="+mn-lt"/>
          </a:endParaRPr>
        </a:p>
      </dsp:txBody>
      <dsp:txXfrm>
        <a:off x="5153368" y="3255763"/>
        <a:ext cx="2732300" cy="1141962"/>
      </dsp:txXfrm>
    </dsp:sp>
    <dsp:sp modelId="{F1AC1B73-0DE7-4621-85E0-F7607B465DAA}">
      <dsp:nvSpPr>
        <dsp:cNvPr id="0" name=""/>
        <dsp:cNvSpPr/>
      </dsp:nvSpPr>
      <dsp:spPr>
        <a:xfrm>
          <a:off x="724763" y="3296183"/>
          <a:ext cx="2789126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sp:txBody>
      <dsp:txXfrm>
        <a:off x="781552" y="3352972"/>
        <a:ext cx="2675548" cy="1049740"/>
      </dsp:txXfrm>
    </dsp:sp>
    <dsp:sp modelId="{6C1AB102-B773-452E-A433-0E883A740D02}">
      <dsp:nvSpPr>
        <dsp:cNvPr id="0" name=""/>
        <dsp:cNvSpPr/>
      </dsp:nvSpPr>
      <dsp:spPr>
        <a:xfrm>
          <a:off x="196696" y="1706722"/>
          <a:ext cx="3801585" cy="1119391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kern="1200" dirty="0">
              <a:latin typeface="+mn-lt"/>
              <a:cs typeface="Segoe UI Semilight" panose="020B0402040204020203" pitchFamily="34" charset="0"/>
            </a:rPr>
          </a:br>
          <a:r>
            <a:rPr lang="pl-PL" sz="2400" kern="1200" dirty="0">
              <a:latin typeface="+mn-lt"/>
              <a:cs typeface="Segoe UI Semilight" panose="020B0402040204020203" pitchFamily="34" charset="0"/>
            </a:rPr>
            <a:t>i zakończenia egzaminu</a:t>
          </a:r>
        </a:p>
      </dsp:txBody>
      <dsp:txXfrm>
        <a:off x="251340" y="1761366"/>
        <a:ext cx="3692297" cy="1010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457926" y="-31495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632913" y="34413"/>
          <a:ext cx="290050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kern="1200" dirty="0">
            <a:latin typeface="+mn-lt"/>
          </a:endParaRPr>
        </a:p>
      </dsp:txBody>
      <dsp:txXfrm>
        <a:off x="2689702" y="91202"/>
        <a:ext cx="2786924" cy="1049740"/>
      </dsp:txXfrm>
    </dsp:sp>
    <dsp:sp modelId="{E6A78095-4812-4838-87D2-28D5C09837A9}">
      <dsp:nvSpPr>
        <dsp:cNvPr id="0" name=""/>
        <dsp:cNvSpPr/>
      </dsp:nvSpPr>
      <dsp:spPr>
        <a:xfrm>
          <a:off x="4900228" y="1460523"/>
          <a:ext cx="3080118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kern="1200" dirty="0">
              <a:latin typeface="+mn-lt"/>
              <a:cs typeface="Segoe UI Semilight" panose="020B0402040204020203" pitchFamily="34" charset="0"/>
            </a:rPr>
          </a:br>
          <a:r>
            <a:rPr lang="pl-PL" sz="2000" kern="12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kern="1200" dirty="0">
            <a:latin typeface="+mn-lt"/>
          </a:endParaRPr>
        </a:p>
      </dsp:txBody>
      <dsp:txXfrm>
        <a:off x="4957017" y="1517312"/>
        <a:ext cx="2966540" cy="1049740"/>
      </dsp:txXfrm>
    </dsp:sp>
    <dsp:sp modelId="{8514329E-9E23-45C4-BD6F-A126A7E93611}">
      <dsp:nvSpPr>
        <dsp:cNvPr id="0" name=""/>
        <dsp:cNvSpPr/>
      </dsp:nvSpPr>
      <dsp:spPr>
        <a:xfrm>
          <a:off x="4796976" y="3217558"/>
          <a:ext cx="3036843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kern="1200" dirty="0">
            <a:latin typeface="+mn-lt"/>
          </a:endParaRPr>
        </a:p>
      </dsp:txBody>
      <dsp:txXfrm>
        <a:off x="4853765" y="3274347"/>
        <a:ext cx="2923265" cy="1049740"/>
      </dsp:txXfrm>
    </dsp:sp>
    <dsp:sp modelId="{4E710461-7199-4938-BD8E-793194AC8D8F}">
      <dsp:nvSpPr>
        <dsp:cNvPr id="0" name=""/>
        <dsp:cNvSpPr/>
      </dsp:nvSpPr>
      <dsp:spPr>
        <a:xfrm>
          <a:off x="816920" y="3194700"/>
          <a:ext cx="2855854" cy="1265516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Zapisanie godziny rozpoczęcia egzaminu</a:t>
          </a:r>
          <a:endParaRPr lang="pl-PL" sz="2000" kern="1200" dirty="0">
            <a:latin typeface="+mn-lt"/>
          </a:endParaRPr>
        </a:p>
      </dsp:txBody>
      <dsp:txXfrm>
        <a:off x="878697" y="3256477"/>
        <a:ext cx="2732300" cy="1141962"/>
      </dsp:txXfrm>
    </dsp:sp>
    <dsp:sp modelId="{55CEA849-C0F7-48C1-AD05-739D38C8B0B7}">
      <dsp:nvSpPr>
        <dsp:cNvPr id="0" name=""/>
        <dsp:cNvSpPr/>
      </dsp:nvSpPr>
      <dsp:spPr>
        <a:xfrm>
          <a:off x="468855" y="1460540"/>
          <a:ext cx="296176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Logowanie do systemu SIOEZ</a:t>
          </a:r>
          <a:endParaRPr lang="pl-PL" sz="2000" kern="1200" dirty="0">
            <a:latin typeface="+mn-lt"/>
          </a:endParaRPr>
        </a:p>
      </dsp:txBody>
      <dsp:txXfrm>
        <a:off x="525644" y="1517329"/>
        <a:ext cx="2848184" cy="104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13.05.2026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pl-PL" alt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5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5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3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ke.gov.pl/images/_EGZAMIN_ZAWODOWY/Formula_2019/komunikaty/Informacja%20o%20wersjach%20oprogramowania%20do%20cz%C4%99%C5%9Bci%20praktycznej%20egzaminu%2C%20obowi%C4%85zuj%C4%85cych%20w%20sesji%202026LATO%20w%20kwalifikacjach%20wyodr%C4%99bnionych%20w%20zawodach%20ekonomincznych.pdf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ke.gov.pl/images/_EGZAMIN_ZAWODOWY/Formula_2019/komunikaty/Informacje%20dla%20szk%C3%B3%C5%82.7z" TargetMode="Externa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9375"/>
            <a:ext cx="4846638" cy="36353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5454002" y="9332915"/>
            <a:ext cx="1044223" cy="498136"/>
          </a:xfrm>
          <a:prstGeom prst="rect">
            <a:avLst/>
          </a:prstGeom>
        </p:spPr>
        <p:txBody>
          <a:bodyPr/>
          <a:lstStyle/>
          <a:p>
            <a:fld id="{C32EEB87-9937-475F-BDDC-95AF8BFED38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Okręgowa Komisja Egzaminacyjna w Jaworznie</a:t>
            </a: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>
          <a:xfrm>
            <a:off x="2" y="4"/>
            <a:ext cx="2919748" cy="540858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78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13.05.2026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13.05.2026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19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7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b="1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Wskazania i wytyczne – stanowiska egzaminacyjne (cz. praktyczna)</a:t>
            </a:r>
            <a:endParaRPr lang="pl-PL" sz="1800" kern="1200" dirty="0">
              <a:solidFill>
                <a:schemeClr val="tx1"/>
              </a:solidFill>
              <a:effectLst/>
              <a:latin typeface="Segoe UI Semilight" panose="020B0402040204020203" pitchFamily="34" charset="0"/>
              <a:ea typeface="Segoe UI Semilight"/>
              <a:cs typeface="Segoe UI Semilight" panose="020B0402040204020203" pitchFamily="34" charset="0"/>
            </a:endParaRPr>
          </a:p>
          <a:p>
            <a:pPr lvl="0"/>
            <a:r>
              <a:rPr lang="pl-PL" sz="18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Wytyczne udostępniane </a:t>
            </a:r>
            <a:r>
              <a:rPr lang="pl-PL" sz="1800" b="1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2 dni robocze przed egzaminem</a:t>
            </a:r>
            <a:r>
              <a:rPr lang="pl-PL" sz="18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.</a:t>
            </a:r>
          </a:p>
          <a:p>
            <a:pPr lvl="0"/>
            <a:r>
              <a:rPr lang="pl-PL" sz="18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Przekazywane zgodnie z harmonogramem realizacji zadań.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97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047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3D55F-1A56-DF24-8D43-9AF7563D9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>
            <a:extLst>
              <a:ext uri="{FF2B5EF4-FFF2-40B4-BE49-F238E27FC236}">
                <a16:creationId xmlns:a16="http://schemas.microsoft.com/office/drawing/2014/main" id="{69A4F9D8-3647-4DDF-5E52-4D574F82C8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>
            <a:extLst>
              <a:ext uri="{FF2B5EF4-FFF2-40B4-BE49-F238E27FC236}">
                <a16:creationId xmlns:a16="http://schemas.microsoft.com/office/drawing/2014/main" id="{BB60346E-3971-CAF2-207A-9198966C8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>
            <a:extLst>
              <a:ext uri="{FF2B5EF4-FFF2-40B4-BE49-F238E27FC236}">
                <a16:creationId xmlns:a16="http://schemas.microsoft.com/office/drawing/2014/main" id="{3EA57368-BA23-035B-D0DD-A1DBA096BA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>
            <a:extLst>
              <a:ext uri="{FF2B5EF4-FFF2-40B4-BE49-F238E27FC236}">
                <a16:creationId xmlns:a16="http://schemas.microsoft.com/office/drawing/2014/main" id="{869458BC-9B31-A133-6104-BADDE4EF8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>
            <a:extLst>
              <a:ext uri="{FF2B5EF4-FFF2-40B4-BE49-F238E27FC236}">
                <a16:creationId xmlns:a16="http://schemas.microsoft.com/office/drawing/2014/main" id="{371DEB93-27C9-3E91-9822-64B03F781B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707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3F393-8AA1-961E-883E-3BF48D03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>
            <a:extLst>
              <a:ext uri="{FF2B5EF4-FFF2-40B4-BE49-F238E27FC236}">
                <a16:creationId xmlns:a16="http://schemas.microsoft.com/office/drawing/2014/main" id="{324C64ED-093B-6082-6FA8-3EBB513BA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>
            <a:extLst>
              <a:ext uri="{FF2B5EF4-FFF2-40B4-BE49-F238E27FC236}">
                <a16:creationId xmlns:a16="http://schemas.microsoft.com/office/drawing/2014/main" id="{6998864E-959E-7CD8-480A-80B30C3186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>
            <a:extLst>
              <a:ext uri="{FF2B5EF4-FFF2-40B4-BE49-F238E27FC236}">
                <a16:creationId xmlns:a16="http://schemas.microsoft.com/office/drawing/2014/main" id="{EB896653-C5A4-BADB-6E22-F6DA26B26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>
            <a:extLst>
              <a:ext uri="{FF2B5EF4-FFF2-40B4-BE49-F238E27FC236}">
                <a16:creationId xmlns:a16="http://schemas.microsoft.com/office/drawing/2014/main" id="{FDC534C8-0913-9303-80C8-8AFD3909A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>
            <a:extLst>
              <a:ext uri="{FF2B5EF4-FFF2-40B4-BE49-F238E27FC236}">
                <a16:creationId xmlns:a16="http://schemas.microsoft.com/office/drawing/2014/main" id="{0831B8B5-248A-18A1-E64B-350D805FC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1175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38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13.05.2026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20" y="3340568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42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43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44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5764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320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30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2260-038E-B8D8-C640-C30C5F63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id="{A9C1CD24-9793-8F86-4536-1C8488150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id="{A734C616-DD1F-70AA-F52B-A95000F55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id="{1E78FD36-9858-F63F-DD9A-E9982954A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>
            <a:extLst>
              <a:ext uri="{FF2B5EF4-FFF2-40B4-BE49-F238E27FC236}">
                <a16:creationId xmlns:a16="http://schemas.microsoft.com/office/drawing/2014/main" id="{6B4E53BA-C2A2-924E-EA43-68641B584C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>
            <a:extLst>
              <a:ext uri="{FF2B5EF4-FFF2-40B4-BE49-F238E27FC236}">
                <a16:creationId xmlns:a16="http://schemas.microsoft.com/office/drawing/2014/main" id="{FCAE4D02-4363-0C8C-BFC3-695B15FB2C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403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83AD-AC02-658D-AFFD-17583F7FA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id="{E97118A2-857E-FAC4-12B5-DC09C17CE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id="{3009C8EE-E3C8-B117-CE2A-C23AB464B4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id="{F1F58712-F71C-5805-FCC6-24DBC3CD9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>
            <a:extLst>
              <a:ext uri="{FF2B5EF4-FFF2-40B4-BE49-F238E27FC236}">
                <a16:creationId xmlns:a16="http://schemas.microsoft.com/office/drawing/2014/main" id="{ED8D38EB-431F-89A3-D808-F92105AE5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>
            <a:extLst>
              <a:ext uri="{FF2B5EF4-FFF2-40B4-BE49-F238E27FC236}">
                <a16:creationId xmlns:a16="http://schemas.microsoft.com/office/drawing/2014/main" id="{7FCCC193-F85F-8A3B-2A99-39335B995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8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31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6891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8281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pl-PL" altLang="pl-PL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Komunikat: </a:t>
            </a:r>
          </a:p>
          <a:p>
            <a:pPr algn="l" eaLnBrk="1" hangingPunct="1">
              <a:spcBef>
                <a:spcPct val="0"/>
              </a:spcBef>
            </a:pPr>
            <a:r>
              <a:rPr lang="pl-PL" altLang="pl-PL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https://cke.gov.pl/egzamin-zawodowy/egzamin-zawodowy-formula-2019/jawne-zadania-egzaminacyjne-czesc-praktyczna/</a:t>
            </a:r>
          </a:p>
          <a:p>
            <a:pPr algn="l" eaLnBrk="1" hangingPunct="1">
              <a:spcBef>
                <a:spcPct val="0"/>
              </a:spcBef>
            </a:pPr>
            <a:r>
              <a:rPr lang="pl-PL" altLang="pl-PL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https://cke.gov.pl/egzamin-zawodowy/egzamin-zawodowy-formula-2019/ogramy-komunikaty-i-informacje/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u="sng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Informacja o wersjach oprogramowania do części praktycznej egzaminu, obowiązujących w sesji 2026 LATO w kwalifikacjach wyodrębnionych w zawodach technik ekonomista, technik rachunkowości i technik handlowiec – Formuła 2017 i Formuła 2019 </a:t>
            </a:r>
            <a:br>
              <a:rPr lang="pl-PL" b="0" i="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</a:br>
            <a:r>
              <a:rPr lang="pl-PL" b="0" i="0" u="sng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pobrania: Informacja dla szkół (7z)</a:t>
            </a:r>
            <a:endParaRPr lang="pl-PL" b="0" i="0" kern="1200" dirty="0">
              <a:solidFill>
                <a:schemeClr val="tx1"/>
              </a:solidFill>
              <a:effectLst/>
              <a:latin typeface="Segoe UI Semilight" panose="020B0402040204020203" pitchFamily="34" charset="0"/>
              <a:ea typeface="Segoe UI Semilight"/>
              <a:cs typeface="Segoe UI Semilight" panose="020B04020402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pl-PL" sz="1800" b="1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Arkusze </a:t>
            </a:r>
            <a:r>
              <a:rPr lang="pl-PL" sz="1800" b="1" kern="1200" dirty="0" err="1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pozasystemowe</a:t>
            </a:r>
            <a:r>
              <a:rPr lang="pl-PL" sz="1800" b="1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: </a:t>
            </a:r>
            <a:r>
              <a:rPr lang="pl-PL" sz="18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udostępnienie </a:t>
            </a:r>
            <a:r>
              <a:rPr lang="pl-PL" sz="1800" b="1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27 maja 2026 r.</a:t>
            </a:r>
            <a:r>
              <a:rPr lang="pl-PL" sz="18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Segoe UI Semilight"/>
                <a:cs typeface="Segoe UI Semilight" panose="020B0402040204020203" pitchFamily="34" charset="0"/>
              </a:rPr>
              <a:t>, w wersji elektronicznej (awaryjnie).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800" kern="1200" dirty="0">
              <a:solidFill>
                <a:schemeClr val="tx1"/>
              </a:solidFill>
              <a:effectLst/>
              <a:latin typeface="Segoe UI Semilight" panose="020B0402040204020203" pitchFamily="34" charset="0"/>
              <a:ea typeface="Segoe UI Semilight"/>
              <a:cs typeface="Segoe UI Semilight" panose="020B04020402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9340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D6363-66D7-6075-7160-46E448334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>
            <a:extLst>
              <a:ext uri="{FF2B5EF4-FFF2-40B4-BE49-F238E27FC236}">
                <a16:creationId xmlns:a16="http://schemas.microsoft.com/office/drawing/2014/main" id="{673A8AA7-FC68-85C0-A372-49A21ADFC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>
            <a:extLst>
              <a:ext uri="{FF2B5EF4-FFF2-40B4-BE49-F238E27FC236}">
                <a16:creationId xmlns:a16="http://schemas.microsoft.com/office/drawing/2014/main" id="{9727BA2A-4E1B-78E1-6D55-3A773D689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>
            <a:extLst>
              <a:ext uri="{FF2B5EF4-FFF2-40B4-BE49-F238E27FC236}">
                <a16:creationId xmlns:a16="http://schemas.microsoft.com/office/drawing/2014/main" id="{DC4764F2-924E-9A92-20F1-83A8784EE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>
            <a:extLst>
              <a:ext uri="{FF2B5EF4-FFF2-40B4-BE49-F238E27FC236}">
                <a16:creationId xmlns:a16="http://schemas.microsoft.com/office/drawing/2014/main" id="{90540A8E-5B25-FC41-6F97-CAB1BE5883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>
            <a:extLst>
              <a:ext uri="{FF2B5EF4-FFF2-40B4-BE49-F238E27FC236}">
                <a16:creationId xmlns:a16="http://schemas.microsoft.com/office/drawing/2014/main" id="{BD10DDDC-DFF4-5DE0-785B-8F587F1E8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6923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31156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2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811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8860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serwis.oke.jaworzno.pl/upload_zalaczniki_komunikaty/kwalWstepnaProcedury.zip" TargetMode="Externa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9666" y="899576"/>
            <a:ext cx="7990522" cy="3301232"/>
          </a:xfrm>
          <a:solidFill>
            <a:srgbClr val="000099"/>
          </a:solidFill>
          <a:ln w="127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ORGANIZACJA </a:t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POTWIERDZAJĄCEGO KWALIFIKACJE W ZAWODZIE</a:t>
            </a:r>
            <a:b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b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ZAWODOWEGO</a:t>
            </a:r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9666" y="4524581"/>
            <a:ext cx="7990522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KONFERENCJA SZKOLENIOWA 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DLA PRZEWODNICZĄCYCH I ZASTĘPCÓW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ZESPOŁÓW EGZAMINACYJNYCH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altLang="pl-PL" sz="2400" dirty="0">
                <a:latin typeface="+mj-lt"/>
                <a:cs typeface="Calibri" panose="020F0502020204030204" pitchFamily="34" charset="0"/>
              </a:rPr>
              <a:t>Sesja </a:t>
            </a:r>
            <a:r>
              <a:rPr lang="pl-PL" altLang="pl-PL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2026 LATO</a:t>
            </a:r>
            <a:endParaRPr lang="pl-PL" sz="2400" b="1" dirty="0">
              <a:ln w="0"/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988949"/>
              </p:ext>
            </p:extLst>
          </p:nvPr>
        </p:nvGraphicFramePr>
        <p:xfrm>
          <a:off x="600892" y="1619794"/>
          <a:ext cx="8029924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26A8E8-2081-44E6-8D6D-EA94127AC9F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PZE – JEDEN MIESIĄC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TERMINEM EGZAMINU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5661D49-491B-5E47-7A45-4561C14B6EA2}"/>
              </a:ext>
            </a:extLst>
          </p:cNvPr>
          <p:cNvSpPr/>
          <p:nvPr/>
        </p:nvSpPr>
        <p:spPr>
          <a:xfrm>
            <a:off x="633413" y="1245094"/>
            <a:ext cx="7886700" cy="513726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A76E2D36-DD5D-A968-B16A-4D539F8BA195}"/>
              </a:ext>
            </a:extLst>
          </p:cNvPr>
          <p:cNvSpPr/>
          <p:nvPr/>
        </p:nvSpPr>
        <p:spPr>
          <a:xfrm>
            <a:off x="736209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członków zespołu egzaminacyjnego (ZE)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CAE17A04-63B8-667B-B1C4-C854DC4DC188}"/>
              </a:ext>
            </a:extLst>
          </p:cNvPr>
          <p:cNvSpPr/>
          <p:nvPr/>
        </p:nvSpPr>
        <p:spPr>
          <a:xfrm>
            <a:off x="4037995" y="1812047"/>
            <a:ext cx="1083108" cy="795540"/>
          </a:xfrm>
          <a:custGeom>
            <a:avLst/>
            <a:gdLst>
              <a:gd name="connsiteX0" fmla="*/ 0 w 1083108"/>
              <a:gd name="connsiteY0" fmla="*/ 159108 h 795540"/>
              <a:gd name="connsiteX1" fmla="*/ 685338 w 1083108"/>
              <a:gd name="connsiteY1" fmla="*/ 159108 h 795540"/>
              <a:gd name="connsiteX2" fmla="*/ 685338 w 1083108"/>
              <a:gd name="connsiteY2" fmla="*/ 0 h 795540"/>
              <a:gd name="connsiteX3" fmla="*/ 1083108 w 1083108"/>
              <a:gd name="connsiteY3" fmla="*/ 397770 h 795540"/>
              <a:gd name="connsiteX4" fmla="*/ 685338 w 1083108"/>
              <a:gd name="connsiteY4" fmla="*/ 795540 h 795540"/>
              <a:gd name="connsiteX5" fmla="*/ 685338 w 1083108"/>
              <a:gd name="connsiteY5" fmla="*/ 636432 h 795540"/>
              <a:gd name="connsiteX6" fmla="*/ 0 w 1083108"/>
              <a:gd name="connsiteY6" fmla="*/ 636432 h 795540"/>
              <a:gd name="connsiteX7" fmla="*/ 0 w 1083108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108" h="795540">
                <a:moveTo>
                  <a:pt x="0" y="159108"/>
                </a:moveTo>
                <a:lnTo>
                  <a:pt x="685338" y="159108"/>
                </a:lnTo>
                <a:lnTo>
                  <a:pt x="685338" y="0"/>
                </a:lnTo>
                <a:lnTo>
                  <a:pt x="1083108" y="397770"/>
                </a:lnTo>
                <a:lnTo>
                  <a:pt x="685338" y="795540"/>
                </a:lnTo>
                <a:lnTo>
                  <a:pt x="685338" y="636432"/>
                </a:lnTo>
                <a:lnTo>
                  <a:pt x="0" y="636432"/>
                </a:lnTo>
                <a:lnTo>
                  <a:pt x="0" y="15910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9108" rIns="238662" bIns="1591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8B4C5A1A-640E-6690-DF42-F1AA44CDF37B}"/>
              </a:ext>
            </a:extLst>
          </p:cNvPr>
          <p:cNvSpPr/>
          <p:nvPr/>
        </p:nvSpPr>
        <p:spPr>
          <a:xfrm>
            <a:off x="5218327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swojego zastępcę</a:t>
            </a:r>
            <a:endParaRPr lang="pl-PL" sz="2400" kern="1200" dirty="0">
              <a:solidFill>
                <a:srgbClr val="FF0000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F9C5E570-54A7-8856-F1D9-A4A3E98D0B99}"/>
              </a:ext>
            </a:extLst>
          </p:cNvPr>
          <p:cNvSpPr/>
          <p:nvPr/>
        </p:nvSpPr>
        <p:spPr>
          <a:xfrm>
            <a:off x="6424468" y="3291840"/>
            <a:ext cx="795540" cy="1045064"/>
          </a:xfrm>
          <a:custGeom>
            <a:avLst/>
            <a:gdLst>
              <a:gd name="connsiteX0" fmla="*/ 0 w 1143430"/>
              <a:gd name="connsiteY0" fmla="*/ 159108 h 795540"/>
              <a:gd name="connsiteX1" fmla="*/ 745660 w 1143430"/>
              <a:gd name="connsiteY1" fmla="*/ 159108 h 795540"/>
              <a:gd name="connsiteX2" fmla="*/ 745660 w 1143430"/>
              <a:gd name="connsiteY2" fmla="*/ 0 h 795540"/>
              <a:gd name="connsiteX3" fmla="*/ 1143430 w 1143430"/>
              <a:gd name="connsiteY3" fmla="*/ 397770 h 795540"/>
              <a:gd name="connsiteX4" fmla="*/ 745660 w 1143430"/>
              <a:gd name="connsiteY4" fmla="*/ 795540 h 795540"/>
              <a:gd name="connsiteX5" fmla="*/ 745660 w 1143430"/>
              <a:gd name="connsiteY5" fmla="*/ 636432 h 795540"/>
              <a:gd name="connsiteX6" fmla="*/ 0 w 1143430"/>
              <a:gd name="connsiteY6" fmla="*/ 636432 h 795540"/>
              <a:gd name="connsiteX7" fmla="*/ 0 w 1143430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430" h="795540">
                <a:moveTo>
                  <a:pt x="914744" y="0"/>
                </a:moveTo>
                <a:lnTo>
                  <a:pt x="914744" y="518792"/>
                </a:lnTo>
                <a:lnTo>
                  <a:pt x="1143429" y="518792"/>
                </a:lnTo>
                <a:lnTo>
                  <a:pt x="571715" y="795540"/>
                </a:lnTo>
                <a:lnTo>
                  <a:pt x="1" y="518792"/>
                </a:lnTo>
                <a:lnTo>
                  <a:pt x="228686" y="518792"/>
                </a:lnTo>
                <a:lnTo>
                  <a:pt x="228686" y="0"/>
                </a:lnTo>
                <a:lnTo>
                  <a:pt x="914744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08" tIns="0" rIns="159108" bIns="238662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500" kern="1200" dirty="0">
              <a:solidFill>
                <a:schemeClr val="tx1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B01AF429-B22C-4404-9F0A-93492F115AB3}"/>
              </a:ext>
            </a:extLst>
          </p:cNvPr>
          <p:cNvSpPr/>
          <p:nvPr/>
        </p:nvSpPr>
        <p:spPr>
          <a:xfrm>
            <a:off x="5218327" y="4442031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zespoły nadzorujące przebieg części pisemnej (ZN) 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6FFB7830-9B59-1DBB-4999-4D93ECE006B2}"/>
              </a:ext>
            </a:extLst>
          </p:cNvPr>
          <p:cNvSpPr/>
          <p:nvPr/>
        </p:nvSpPr>
        <p:spPr>
          <a:xfrm rot="21589849">
            <a:off x="4023705" y="5013251"/>
            <a:ext cx="1097416" cy="795541"/>
          </a:xfrm>
          <a:custGeom>
            <a:avLst/>
            <a:gdLst>
              <a:gd name="connsiteX0" fmla="*/ 0 w 1144611"/>
              <a:gd name="connsiteY0" fmla="*/ 159108 h 795540"/>
              <a:gd name="connsiteX1" fmla="*/ 746841 w 1144611"/>
              <a:gd name="connsiteY1" fmla="*/ 159108 h 795540"/>
              <a:gd name="connsiteX2" fmla="*/ 746841 w 1144611"/>
              <a:gd name="connsiteY2" fmla="*/ 0 h 795540"/>
              <a:gd name="connsiteX3" fmla="*/ 1144611 w 1144611"/>
              <a:gd name="connsiteY3" fmla="*/ 397770 h 795540"/>
              <a:gd name="connsiteX4" fmla="*/ 746841 w 1144611"/>
              <a:gd name="connsiteY4" fmla="*/ 795540 h 795540"/>
              <a:gd name="connsiteX5" fmla="*/ 746841 w 1144611"/>
              <a:gd name="connsiteY5" fmla="*/ 636432 h 795540"/>
              <a:gd name="connsiteX6" fmla="*/ 0 w 1144611"/>
              <a:gd name="connsiteY6" fmla="*/ 636432 h 795540"/>
              <a:gd name="connsiteX7" fmla="*/ 0 w 1144611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611" h="795540">
                <a:moveTo>
                  <a:pt x="1144611" y="636432"/>
                </a:moveTo>
                <a:lnTo>
                  <a:pt x="397770" y="636432"/>
                </a:lnTo>
                <a:lnTo>
                  <a:pt x="397770" y="795540"/>
                </a:lnTo>
                <a:lnTo>
                  <a:pt x="0" y="397770"/>
                </a:lnTo>
                <a:lnTo>
                  <a:pt x="397770" y="0"/>
                </a:lnTo>
                <a:lnTo>
                  <a:pt x="397770" y="159108"/>
                </a:lnTo>
                <a:lnTo>
                  <a:pt x="1144611" y="159108"/>
                </a:lnTo>
                <a:lnTo>
                  <a:pt x="1144611" y="63643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61" tIns="159109" rIns="0" bIns="15910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99C3DB90-24A9-3967-D4A2-5047F87387DB}"/>
              </a:ext>
            </a:extLst>
          </p:cNvPr>
          <p:cNvSpPr/>
          <p:nvPr/>
        </p:nvSpPr>
        <p:spPr>
          <a:xfrm>
            <a:off x="727375" y="4455293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Wyznacza przewodniczących tych zespołów (PZN)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DC983D-2908-49A1-879D-9A80CB19A624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83610"/>
            <a:ext cx="7886700" cy="606425"/>
          </a:xfrm>
          <a:effectLst/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W FORMIE ELEKTRONICZNEJ</a:t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452244"/>
              </p:ext>
            </p:extLst>
          </p:nvPr>
        </p:nvGraphicFramePr>
        <p:xfrm>
          <a:off x="633413" y="1223135"/>
          <a:ext cx="7886700" cy="496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82D091F-CF9F-8BAC-D621-CA0AE01A1585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213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7010300"/>
              </p:ext>
            </p:extLst>
          </p:nvPr>
        </p:nvGraphicFramePr>
        <p:xfrm>
          <a:off x="201505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571979"/>
              </p:ext>
            </p:extLst>
          </p:nvPr>
        </p:nvGraphicFramePr>
        <p:xfrm>
          <a:off x="301210" y="1745585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132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563004"/>
              </p:ext>
            </p:extLst>
          </p:nvPr>
        </p:nvGraphicFramePr>
        <p:xfrm>
          <a:off x="633845" y="1487156"/>
          <a:ext cx="8175858" cy="523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896182-CD17-46D6-B9B6-42521086D08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7596165"/>
              </p:ext>
            </p:extLst>
          </p:nvPr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D29B6D2D-093E-C7CE-5B69-A2B636A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</a:t>
            </a: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: kolista 3">
            <a:extLst>
              <a:ext uri="{FF2B5EF4-FFF2-40B4-BE49-F238E27FC236}">
                <a16:creationId xmlns:a16="http://schemas.microsoft.com/office/drawing/2014/main" id="{93432773-8A20-563B-2E41-CEF3D60E3106}"/>
              </a:ext>
            </a:extLst>
          </p:cNvPr>
          <p:cNvSpPr/>
          <p:nvPr/>
        </p:nvSpPr>
        <p:spPr>
          <a:xfrm>
            <a:off x="2046175" y="1757936"/>
            <a:ext cx="5048464" cy="5048464"/>
          </a:xfrm>
          <a:prstGeom prst="circularArrow">
            <a:avLst>
              <a:gd name="adj1" fmla="val 5274"/>
              <a:gd name="adj2" fmla="val 312630"/>
              <a:gd name="adj3" fmla="val 13203810"/>
              <a:gd name="adj4" fmla="val 17756571"/>
              <a:gd name="adj5" fmla="val 5477"/>
            </a:avLst>
          </a:prstGeom>
          <a:solidFill>
            <a:srgbClr val="00206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B9793622-CADE-98C6-3A6B-904475FC307A}"/>
              </a:ext>
            </a:extLst>
          </p:cNvPr>
          <p:cNvSpPr/>
          <p:nvPr/>
        </p:nvSpPr>
        <p:spPr>
          <a:xfrm>
            <a:off x="2998543" y="1756311"/>
            <a:ext cx="3233915" cy="962495"/>
          </a:xfrm>
          <a:custGeom>
            <a:avLst/>
            <a:gdLst>
              <a:gd name="connsiteX0" fmla="*/ 0 w 2954206"/>
              <a:gd name="connsiteY0" fmla="*/ 160419 h 962495"/>
              <a:gd name="connsiteX1" fmla="*/ 160419 w 2954206"/>
              <a:gd name="connsiteY1" fmla="*/ 0 h 962495"/>
              <a:gd name="connsiteX2" fmla="*/ 2793787 w 2954206"/>
              <a:gd name="connsiteY2" fmla="*/ 0 h 962495"/>
              <a:gd name="connsiteX3" fmla="*/ 2954206 w 2954206"/>
              <a:gd name="connsiteY3" fmla="*/ 160419 h 962495"/>
              <a:gd name="connsiteX4" fmla="*/ 2954206 w 2954206"/>
              <a:gd name="connsiteY4" fmla="*/ 802076 h 962495"/>
              <a:gd name="connsiteX5" fmla="*/ 2793787 w 2954206"/>
              <a:gd name="connsiteY5" fmla="*/ 962495 h 962495"/>
              <a:gd name="connsiteX6" fmla="*/ 160419 w 2954206"/>
              <a:gd name="connsiteY6" fmla="*/ 962495 h 962495"/>
              <a:gd name="connsiteX7" fmla="*/ 0 w 2954206"/>
              <a:gd name="connsiteY7" fmla="*/ 802076 h 962495"/>
              <a:gd name="connsiteX8" fmla="*/ 0 w 2954206"/>
              <a:gd name="connsiteY8" fmla="*/ 160419 h 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206" h="962495">
                <a:moveTo>
                  <a:pt x="0" y="160419"/>
                </a:moveTo>
                <a:cubicBezTo>
                  <a:pt x="0" y="71822"/>
                  <a:pt x="71822" y="0"/>
                  <a:pt x="160419" y="0"/>
                </a:cubicBezTo>
                <a:lnTo>
                  <a:pt x="2793787" y="0"/>
                </a:lnTo>
                <a:cubicBezTo>
                  <a:pt x="2882384" y="0"/>
                  <a:pt x="2954206" y="71822"/>
                  <a:pt x="2954206" y="160419"/>
                </a:cubicBezTo>
                <a:lnTo>
                  <a:pt x="2954206" y="802076"/>
                </a:lnTo>
                <a:cubicBezTo>
                  <a:pt x="2954206" y="890673"/>
                  <a:pt x="2882384" y="962495"/>
                  <a:pt x="2793787" y="962495"/>
                </a:cubicBezTo>
                <a:lnTo>
                  <a:pt x="160419" y="962495"/>
                </a:lnTo>
                <a:cubicBezTo>
                  <a:pt x="71822" y="962495"/>
                  <a:pt x="0" y="890673"/>
                  <a:pt x="0" y="802076"/>
                </a:cubicBezTo>
                <a:lnTo>
                  <a:pt x="0" y="160419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65" tIns="115565" rIns="115565" bIns="11556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 uzyskuje wstępną informację o liczbie poprawnie udzielonych odpowiedzi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F5544678-49F5-D5DB-5D45-8271D050099B}"/>
              </a:ext>
            </a:extLst>
          </p:cNvPr>
          <p:cNvSpPr/>
          <p:nvPr/>
        </p:nvSpPr>
        <p:spPr>
          <a:xfrm>
            <a:off x="4721030" y="2884352"/>
            <a:ext cx="3530067" cy="1272466"/>
          </a:xfrm>
          <a:custGeom>
            <a:avLst/>
            <a:gdLst>
              <a:gd name="connsiteX0" fmla="*/ 0 w 3530067"/>
              <a:gd name="connsiteY0" fmla="*/ 212082 h 1272466"/>
              <a:gd name="connsiteX1" fmla="*/ 212082 w 3530067"/>
              <a:gd name="connsiteY1" fmla="*/ 0 h 1272466"/>
              <a:gd name="connsiteX2" fmla="*/ 3317985 w 3530067"/>
              <a:gd name="connsiteY2" fmla="*/ 0 h 1272466"/>
              <a:gd name="connsiteX3" fmla="*/ 3530067 w 3530067"/>
              <a:gd name="connsiteY3" fmla="*/ 212082 h 1272466"/>
              <a:gd name="connsiteX4" fmla="*/ 3530067 w 3530067"/>
              <a:gd name="connsiteY4" fmla="*/ 1060384 h 1272466"/>
              <a:gd name="connsiteX5" fmla="*/ 3317985 w 3530067"/>
              <a:gd name="connsiteY5" fmla="*/ 1272466 h 1272466"/>
              <a:gd name="connsiteX6" fmla="*/ 212082 w 3530067"/>
              <a:gd name="connsiteY6" fmla="*/ 1272466 h 1272466"/>
              <a:gd name="connsiteX7" fmla="*/ 0 w 3530067"/>
              <a:gd name="connsiteY7" fmla="*/ 1060384 h 1272466"/>
              <a:gd name="connsiteX8" fmla="*/ 0 w 3530067"/>
              <a:gd name="connsiteY8" fmla="*/ 212082 h 12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067" h="1272466">
                <a:moveTo>
                  <a:pt x="0" y="212082"/>
                </a:moveTo>
                <a:cubicBezTo>
                  <a:pt x="0" y="94952"/>
                  <a:pt x="94952" y="0"/>
                  <a:pt x="212082" y="0"/>
                </a:cubicBezTo>
                <a:lnTo>
                  <a:pt x="3317985" y="0"/>
                </a:lnTo>
                <a:cubicBezTo>
                  <a:pt x="3435115" y="0"/>
                  <a:pt x="3530067" y="94952"/>
                  <a:pt x="3530067" y="212082"/>
                </a:cubicBezTo>
                <a:lnTo>
                  <a:pt x="3530067" y="1060384"/>
                </a:lnTo>
                <a:cubicBezTo>
                  <a:pt x="3530067" y="1177514"/>
                  <a:pt x="3435115" y="1272466"/>
                  <a:pt x="3317985" y="1272466"/>
                </a:cubicBezTo>
                <a:lnTo>
                  <a:pt x="212082" y="1272466"/>
                </a:lnTo>
                <a:cubicBezTo>
                  <a:pt x="94952" y="1272466"/>
                  <a:pt x="0" y="1177514"/>
                  <a:pt x="0" y="1060384"/>
                </a:cubicBezTo>
                <a:lnTo>
                  <a:pt x="0" y="212082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697" tIns="130697" rIns="130697" bIns="13069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pracowni informatycznej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ZN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73A106B4-2393-08BF-9B05-B64CC4E3D418}"/>
              </a:ext>
            </a:extLst>
          </p:cNvPr>
          <p:cNvSpPr/>
          <p:nvPr/>
        </p:nvSpPr>
        <p:spPr>
          <a:xfrm>
            <a:off x="554276" y="4272360"/>
            <a:ext cx="3184531" cy="1192358"/>
          </a:xfrm>
          <a:custGeom>
            <a:avLst/>
            <a:gdLst>
              <a:gd name="connsiteX0" fmla="*/ 0 w 3184531"/>
              <a:gd name="connsiteY0" fmla="*/ 198730 h 1192358"/>
              <a:gd name="connsiteX1" fmla="*/ 198730 w 3184531"/>
              <a:gd name="connsiteY1" fmla="*/ 0 h 1192358"/>
              <a:gd name="connsiteX2" fmla="*/ 2985801 w 3184531"/>
              <a:gd name="connsiteY2" fmla="*/ 0 h 1192358"/>
              <a:gd name="connsiteX3" fmla="*/ 3184531 w 3184531"/>
              <a:gd name="connsiteY3" fmla="*/ 198730 h 1192358"/>
              <a:gd name="connsiteX4" fmla="*/ 3184531 w 3184531"/>
              <a:gd name="connsiteY4" fmla="*/ 993628 h 1192358"/>
              <a:gd name="connsiteX5" fmla="*/ 2985801 w 3184531"/>
              <a:gd name="connsiteY5" fmla="*/ 1192358 h 1192358"/>
              <a:gd name="connsiteX6" fmla="*/ 198730 w 3184531"/>
              <a:gd name="connsiteY6" fmla="*/ 1192358 h 1192358"/>
              <a:gd name="connsiteX7" fmla="*/ 0 w 3184531"/>
              <a:gd name="connsiteY7" fmla="*/ 993628 h 1192358"/>
              <a:gd name="connsiteX8" fmla="*/ 0 w 3184531"/>
              <a:gd name="connsiteY8" fmla="*/ 198730 h 11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531" h="1192358">
                <a:moveTo>
                  <a:pt x="0" y="198730"/>
                </a:moveTo>
                <a:cubicBezTo>
                  <a:pt x="0" y="88974"/>
                  <a:pt x="88974" y="0"/>
                  <a:pt x="198730" y="0"/>
                </a:cubicBezTo>
                <a:lnTo>
                  <a:pt x="2985801" y="0"/>
                </a:lnTo>
                <a:cubicBezTo>
                  <a:pt x="3095557" y="0"/>
                  <a:pt x="3184531" y="88974"/>
                  <a:pt x="3184531" y="198730"/>
                </a:cubicBezTo>
                <a:lnTo>
                  <a:pt x="3184531" y="993628"/>
                </a:lnTo>
                <a:cubicBezTo>
                  <a:pt x="3184531" y="1103384"/>
                  <a:pt x="3095557" y="1192358"/>
                  <a:pt x="2985801" y="1192358"/>
                </a:cubicBezTo>
                <a:lnTo>
                  <a:pt x="198730" y="1192358"/>
                </a:lnTo>
                <a:cubicBezTo>
                  <a:pt x="88974" y="1192358"/>
                  <a:pt x="0" y="1103384"/>
                  <a:pt x="0" y="993628"/>
                </a:cubicBezTo>
                <a:lnTo>
                  <a:pt x="0" y="198730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86" tIns="126786" rIns="126786" bIns="1267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sporządza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protokół zbiorczy</a:t>
            </a:r>
            <a:b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</a:t>
            </a:r>
            <a:r>
              <a:rPr lang="pl-PL" sz="1800" b="0" u="non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iegu części pisemnej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CF75C505-171B-FA3A-FE33-FC6B89EB252B}"/>
              </a:ext>
            </a:extLst>
          </p:cNvPr>
          <p:cNvSpPr/>
          <p:nvPr/>
        </p:nvSpPr>
        <p:spPr>
          <a:xfrm>
            <a:off x="2855852" y="5597484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niezwłocznie plik przez SIOEZ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625C1C89-B8A0-5DD3-AD9C-249BB1B7D5A9}"/>
              </a:ext>
            </a:extLst>
          </p:cNvPr>
          <p:cNvSpPr/>
          <p:nvPr/>
        </p:nvSpPr>
        <p:spPr>
          <a:xfrm>
            <a:off x="807561" y="2994063"/>
            <a:ext cx="3425078" cy="1091777"/>
          </a:xfrm>
          <a:custGeom>
            <a:avLst/>
            <a:gdLst>
              <a:gd name="connsiteX0" fmla="*/ 0 w 3425078"/>
              <a:gd name="connsiteY0" fmla="*/ 181966 h 1091777"/>
              <a:gd name="connsiteX1" fmla="*/ 181966 w 3425078"/>
              <a:gd name="connsiteY1" fmla="*/ 0 h 1091777"/>
              <a:gd name="connsiteX2" fmla="*/ 3243112 w 3425078"/>
              <a:gd name="connsiteY2" fmla="*/ 0 h 1091777"/>
              <a:gd name="connsiteX3" fmla="*/ 3425078 w 3425078"/>
              <a:gd name="connsiteY3" fmla="*/ 181966 h 1091777"/>
              <a:gd name="connsiteX4" fmla="*/ 3425078 w 3425078"/>
              <a:gd name="connsiteY4" fmla="*/ 909811 h 1091777"/>
              <a:gd name="connsiteX5" fmla="*/ 3243112 w 3425078"/>
              <a:gd name="connsiteY5" fmla="*/ 1091777 h 1091777"/>
              <a:gd name="connsiteX6" fmla="*/ 181966 w 3425078"/>
              <a:gd name="connsiteY6" fmla="*/ 1091777 h 1091777"/>
              <a:gd name="connsiteX7" fmla="*/ 0 w 3425078"/>
              <a:gd name="connsiteY7" fmla="*/ 909811 h 1091777"/>
              <a:gd name="connsiteX8" fmla="*/ 0 w 3425078"/>
              <a:gd name="connsiteY8" fmla="*/ 181966 h 10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078" h="1091777">
                <a:moveTo>
                  <a:pt x="0" y="181966"/>
                </a:moveTo>
                <a:cubicBezTo>
                  <a:pt x="0" y="81469"/>
                  <a:pt x="81469" y="0"/>
                  <a:pt x="181966" y="0"/>
                </a:cubicBezTo>
                <a:lnTo>
                  <a:pt x="3243112" y="0"/>
                </a:lnTo>
                <a:cubicBezTo>
                  <a:pt x="3343609" y="0"/>
                  <a:pt x="3425078" y="81469"/>
                  <a:pt x="3425078" y="181966"/>
                </a:cubicBezTo>
                <a:lnTo>
                  <a:pt x="3425078" y="909811"/>
                </a:lnTo>
                <a:cubicBezTo>
                  <a:pt x="3425078" y="1010308"/>
                  <a:pt x="3343609" y="1091777"/>
                  <a:pt x="3243112" y="1091777"/>
                </a:cubicBezTo>
                <a:lnTo>
                  <a:pt x="181966" y="1091777"/>
                </a:lnTo>
                <a:cubicBezTo>
                  <a:pt x="81469" y="1091777"/>
                  <a:pt x="0" y="1010308"/>
                  <a:pt x="0" y="909811"/>
                </a:cubicBezTo>
                <a:lnTo>
                  <a:pt x="0" y="181966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76" tIns="121876" rIns="121876" bIns="12187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dokumentację w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określony przez dyrektora OKE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1B93BB9C-DD8D-2281-97E7-3C8CFAE19352}"/>
              </a:ext>
            </a:extLst>
          </p:cNvPr>
          <p:cNvSpPr/>
          <p:nvPr/>
        </p:nvSpPr>
        <p:spPr>
          <a:xfrm>
            <a:off x="5137165" y="4335155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ZE</a:t>
            </a:r>
          </a:p>
        </p:txBody>
      </p:sp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F405BB26-8F6C-E5DC-BFB2-72980C2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71" y="546101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EA43CE-CFFF-4DCA-A5B3-56AA26DCE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05848"/>
              </p:ext>
            </p:extLst>
          </p:nvPr>
        </p:nvGraphicFramePr>
        <p:xfrm>
          <a:off x="521955" y="2273978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67644" y="3657600"/>
            <a:ext cx="8228376" cy="2641928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2019</a:t>
            </a:r>
            <a:b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1800" b="1" dirty="0">
                <a:latin typeface="+mn-lt"/>
              </a:rPr>
              <a:t>Termin główny:</a:t>
            </a:r>
            <a:br>
              <a:rPr lang="pl-PL" altLang="pl-PL" sz="1800" b="1" dirty="0">
                <a:latin typeface="+mn-lt"/>
              </a:rPr>
            </a:b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czerwca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2026 r.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d</a:t>
            </a:r>
          </a:p>
          <a:p>
            <a:pPr marL="88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 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22  czerwca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2026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r.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 </a:t>
            </a:r>
            <a:r>
              <a:rPr 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(z wyłączeniem 4 czerwca) 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cs typeface="Calibri" panose="020F0502020204030204" pitchFamily="34" charset="0"/>
              </a:rPr>
              <a:t> dk,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w i wk </a:t>
            </a:r>
            <a:r>
              <a:rPr lang="pl-PL" altLang="pl-PL" sz="1600" dirty="0">
                <a:cs typeface="Calibri" panose="020F0502020204030204" pitchFamily="34" charset="0"/>
              </a:rPr>
              <a:t>według 							             harmonogramu</a:t>
            </a:r>
            <a:br>
              <a:rPr lang="pl-PL" altLang="pl-PL" sz="1800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</a:rPr>
              <a:t>Termin dodatkowy: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30 czerwca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2026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 r.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–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modele:</a:t>
            </a:r>
            <a:r>
              <a:rPr lang="pl-PL" altLang="pl-PL" sz="1800" b="1" dirty="0">
                <a:latin typeface="+mn-lt"/>
              </a:rPr>
              <a:t> d,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dk, w i wk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60967" y="1480308"/>
            <a:ext cx="8228376" cy="1948691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2017</a:t>
            </a:r>
          </a:p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18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 czerwca 2026 r.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br>
              <a:rPr lang="pl-PL" altLang="pl-PL" sz="1800" b="1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 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22 czerwca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2026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r. </a:t>
            </a:r>
            <a:r>
              <a:rPr lang="pl-PL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(z wyłączeniem 4 czerwca)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 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dk, w i wk </a:t>
            </a:r>
            <a:r>
              <a:rPr lang="pl-PL" altLang="pl-PL" sz="1600" dirty="0">
                <a:latin typeface="+mn-lt"/>
                <a:cs typeface="Calibri" panose="020F0502020204030204" pitchFamily="34" charset="0"/>
              </a:rPr>
              <a:t>według 					             harmonogramu</a:t>
            </a:r>
            <a:endParaRPr lang="pl-PL" altLang="pl-PL" sz="16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2524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7244515"/>
              </p:ext>
            </p:extLst>
          </p:nvPr>
        </p:nvGraphicFramePr>
        <p:xfrm>
          <a:off x="500117" y="1321115"/>
          <a:ext cx="7823112" cy="48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FORMY EGZAMINÓW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616" y="1184952"/>
            <a:ext cx="849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 (dokumentacja)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jest przeprowadzany w jednym dniu w danej sesji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dla poszczególnych kwalifikacji ustalono różne godziny rozpoczęcia egzaminu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dk (dokumentacja + komputer); w (wykonanie); wk (wykonanie + komputer)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</a:t>
            </a: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nie może być przeprowadzany 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w zakresie różnych kwalifikacji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altLang="pl-PL" sz="2000" dirty="0">
              <a:latin typeface="+mn-lt"/>
              <a:cs typeface="Calibri" panose="020F0502020204030204" pitchFamily="34" charset="0"/>
            </a:endParaRPr>
          </a:p>
          <a:p>
            <a:pPr marL="984250" indent="-984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W przypadku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i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miejsce egzaminowania</a:t>
            </a:r>
            <a:r>
              <a:rPr lang="pl-PL" altLang="pl-PL" sz="20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powinno być wyposażone w komputer lub laptop dla egzaminatora z dostępem do Internetu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1D3FA4-4F13-41DA-93A2-AB4AF531F74B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C96164-08A2-4A15-A32D-96C2FA2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21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76490CE-273F-4911-B386-E2880C9B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36360"/>
              </p:ext>
            </p:extLst>
          </p:nvPr>
        </p:nvGraphicFramePr>
        <p:xfrm>
          <a:off x="410547" y="1628839"/>
          <a:ext cx="8238931" cy="50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id="{C1E492FD-2801-4793-BB44-AFDE90119A02}"/>
              </a:ext>
            </a:extLst>
          </p:cNvPr>
          <p:cNvSpPr txBox="1">
            <a:spLocks/>
          </p:cNvSpPr>
          <p:nvPr/>
        </p:nvSpPr>
        <p:spPr>
          <a:xfrm>
            <a:off x="464344" y="691838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8E0FDD2-03D2-4231-A36C-EFDCDC1C5745}"/>
              </a:ext>
            </a:extLst>
          </p:cNvPr>
          <p:cNvSpPr txBox="1"/>
          <p:nvPr/>
        </p:nvSpPr>
        <p:spPr>
          <a:xfrm>
            <a:off x="54305" y="7058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915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50155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JEDEN MIESIĄC PRZED TERMINEM EGZAMINU PZE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504E560-7F34-404A-AA68-EB046808C68A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4513696"/>
              </p:ext>
            </p:extLst>
          </p:nvPr>
        </p:nvGraphicFramePr>
        <p:xfrm>
          <a:off x="914583" y="1191002"/>
          <a:ext cx="7314833" cy="532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498531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1CD863B-BC28-DC1E-724F-6C664155FEB0}"/>
              </a:ext>
            </a:extLst>
          </p:cNvPr>
          <p:cNvSpPr/>
          <p:nvPr/>
        </p:nvSpPr>
        <p:spPr>
          <a:xfrm>
            <a:off x="272551" y="1280459"/>
            <a:ext cx="8608423" cy="432402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1D7EA2A7-EA10-5015-83DE-BED098623813}"/>
              </a:ext>
            </a:extLst>
          </p:cNvPr>
          <p:cNvSpPr/>
          <p:nvPr/>
        </p:nvSpPr>
        <p:spPr>
          <a:xfrm>
            <a:off x="275664" y="1567224"/>
            <a:ext cx="2324206" cy="1195427"/>
          </a:xfrm>
          <a:custGeom>
            <a:avLst/>
            <a:gdLst>
              <a:gd name="connsiteX0" fmla="*/ 0 w 2305541"/>
              <a:gd name="connsiteY0" fmla="*/ 119543 h 1195427"/>
              <a:gd name="connsiteX1" fmla="*/ 119543 w 2305541"/>
              <a:gd name="connsiteY1" fmla="*/ 0 h 1195427"/>
              <a:gd name="connsiteX2" fmla="*/ 2185998 w 2305541"/>
              <a:gd name="connsiteY2" fmla="*/ 0 h 1195427"/>
              <a:gd name="connsiteX3" fmla="*/ 2305541 w 2305541"/>
              <a:gd name="connsiteY3" fmla="*/ 119543 h 1195427"/>
              <a:gd name="connsiteX4" fmla="*/ 2305541 w 2305541"/>
              <a:gd name="connsiteY4" fmla="*/ 1075884 h 1195427"/>
              <a:gd name="connsiteX5" fmla="*/ 2185998 w 2305541"/>
              <a:gd name="connsiteY5" fmla="*/ 1195427 h 1195427"/>
              <a:gd name="connsiteX6" fmla="*/ 119543 w 2305541"/>
              <a:gd name="connsiteY6" fmla="*/ 1195427 h 1195427"/>
              <a:gd name="connsiteX7" fmla="*/ 0 w 2305541"/>
              <a:gd name="connsiteY7" fmla="*/ 1075884 h 1195427"/>
              <a:gd name="connsiteX8" fmla="*/ 0 w 2305541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541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85998" y="0"/>
                </a:lnTo>
                <a:cubicBezTo>
                  <a:pt x="2252020" y="0"/>
                  <a:pt x="2305541" y="53521"/>
                  <a:pt x="2305541" y="119543"/>
                </a:cubicBezTo>
                <a:lnTo>
                  <a:pt x="2305541" y="1075884"/>
                </a:lnTo>
                <a:cubicBezTo>
                  <a:pt x="2305541" y="1141906"/>
                  <a:pt x="2252020" y="1195427"/>
                  <a:pt x="2185998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Potwierdzenie tożsamości zdających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5C7BC058-FEA1-951B-29F5-4C95548F7AAC}"/>
              </a:ext>
            </a:extLst>
          </p:cNvPr>
          <p:cNvSpPr/>
          <p:nvPr/>
        </p:nvSpPr>
        <p:spPr>
          <a:xfrm>
            <a:off x="3390211" y="1577648"/>
            <a:ext cx="2220545" cy="1195427"/>
          </a:xfrm>
          <a:custGeom>
            <a:avLst/>
            <a:gdLst>
              <a:gd name="connsiteX0" fmla="*/ 0 w 2262007"/>
              <a:gd name="connsiteY0" fmla="*/ 119543 h 1195427"/>
              <a:gd name="connsiteX1" fmla="*/ 119543 w 2262007"/>
              <a:gd name="connsiteY1" fmla="*/ 0 h 1195427"/>
              <a:gd name="connsiteX2" fmla="*/ 2142464 w 2262007"/>
              <a:gd name="connsiteY2" fmla="*/ 0 h 1195427"/>
              <a:gd name="connsiteX3" fmla="*/ 2262007 w 2262007"/>
              <a:gd name="connsiteY3" fmla="*/ 119543 h 1195427"/>
              <a:gd name="connsiteX4" fmla="*/ 2262007 w 2262007"/>
              <a:gd name="connsiteY4" fmla="*/ 1075884 h 1195427"/>
              <a:gd name="connsiteX5" fmla="*/ 2142464 w 2262007"/>
              <a:gd name="connsiteY5" fmla="*/ 1195427 h 1195427"/>
              <a:gd name="connsiteX6" fmla="*/ 119543 w 2262007"/>
              <a:gd name="connsiteY6" fmla="*/ 1195427 h 1195427"/>
              <a:gd name="connsiteX7" fmla="*/ 0 w 2262007"/>
              <a:gd name="connsiteY7" fmla="*/ 1075884 h 1195427"/>
              <a:gd name="connsiteX8" fmla="*/ 0 w 2262007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07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42464" y="0"/>
                </a:lnTo>
                <a:cubicBezTo>
                  <a:pt x="2208486" y="0"/>
                  <a:pt x="2262007" y="53521"/>
                  <a:pt x="2262007" y="119543"/>
                </a:cubicBezTo>
                <a:lnTo>
                  <a:pt x="2262007" y="1075884"/>
                </a:lnTo>
                <a:cubicBezTo>
                  <a:pt x="2262007" y="1141906"/>
                  <a:pt x="2208486" y="1195427"/>
                  <a:pt x="2142464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Losowanie stanowisk egzaminacyjnych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19468785-A0EA-D53B-654C-101875C419CC}"/>
              </a:ext>
            </a:extLst>
          </p:cNvPr>
          <p:cNvSpPr/>
          <p:nvPr/>
        </p:nvSpPr>
        <p:spPr>
          <a:xfrm>
            <a:off x="5686308" y="1912909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C1098B78-23F4-06CC-9214-F210520F9950}"/>
              </a:ext>
            </a:extLst>
          </p:cNvPr>
          <p:cNvSpPr/>
          <p:nvPr/>
        </p:nvSpPr>
        <p:spPr>
          <a:xfrm>
            <a:off x="6437116" y="1545706"/>
            <a:ext cx="2440744" cy="1195427"/>
          </a:xfrm>
          <a:custGeom>
            <a:avLst/>
            <a:gdLst>
              <a:gd name="connsiteX0" fmla="*/ 0 w 2440744"/>
              <a:gd name="connsiteY0" fmla="*/ 119543 h 1195427"/>
              <a:gd name="connsiteX1" fmla="*/ 119543 w 2440744"/>
              <a:gd name="connsiteY1" fmla="*/ 0 h 1195427"/>
              <a:gd name="connsiteX2" fmla="*/ 2321201 w 2440744"/>
              <a:gd name="connsiteY2" fmla="*/ 0 h 1195427"/>
              <a:gd name="connsiteX3" fmla="*/ 2440744 w 2440744"/>
              <a:gd name="connsiteY3" fmla="*/ 119543 h 1195427"/>
              <a:gd name="connsiteX4" fmla="*/ 2440744 w 2440744"/>
              <a:gd name="connsiteY4" fmla="*/ 1075884 h 1195427"/>
              <a:gd name="connsiteX5" fmla="*/ 2321201 w 2440744"/>
              <a:gd name="connsiteY5" fmla="*/ 1195427 h 1195427"/>
              <a:gd name="connsiteX6" fmla="*/ 119543 w 2440744"/>
              <a:gd name="connsiteY6" fmla="*/ 1195427 h 1195427"/>
              <a:gd name="connsiteX7" fmla="*/ 0 w 2440744"/>
              <a:gd name="connsiteY7" fmla="*/ 1075884 h 1195427"/>
              <a:gd name="connsiteX8" fmla="*/ 0 w 244074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74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321201" y="0"/>
                </a:lnTo>
                <a:cubicBezTo>
                  <a:pt x="2387223" y="0"/>
                  <a:pt x="2440744" y="53521"/>
                  <a:pt x="2440744" y="119543"/>
                </a:cubicBezTo>
                <a:lnTo>
                  <a:pt x="2440744" y="1075884"/>
                </a:lnTo>
                <a:cubicBezTo>
                  <a:pt x="2440744" y="1141906"/>
                  <a:pt x="2387223" y="1195427"/>
                  <a:pt x="232120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Instruktaż stanowiskowy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dk, w i wk)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E39A76BF-699E-11A3-42E1-C0E750C014C0}"/>
              </a:ext>
            </a:extLst>
          </p:cNvPr>
          <p:cNvSpPr/>
          <p:nvPr/>
        </p:nvSpPr>
        <p:spPr>
          <a:xfrm rot="21570905">
            <a:off x="7417885" y="2815538"/>
            <a:ext cx="494111" cy="531147"/>
          </a:xfrm>
          <a:custGeom>
            <a:avLst/>
            <a:gdLst>
              <a:gd name="connsiteX0" fmla="*/ 0 w 759413"/>
              <a:gd name="connsiteY0" fmla="*/ 98822 h 494110"/>
              <a:gd name="connsiteX1" fmla="*/ 512358 w 759413"/>
              <a:gd name="connsiteY1" fmla="*/ 98822 h 494110"/>
              <a:gd name="connsiteX2" fmla="*/ 512358 w 759413"/>
              <a:gd name="connsiteY2" fmla="*/ 0 h 494110"/>
              <a:gd name="connsiteX3" fmla="*/ 759413 w 759413"/>
              <a:gd name="connsiteY3" fmla="*/ 247055 h 494110"/>
              <a:gd name="connsiteX4" fmla="*/ 512358 w 759413"/>
              <a:gd name="connsiteY4" fmla="*/ 494110 h 494110"/>
              <a:gd name="connsiteX5" fmla="*/ 512358 w 759413"/>
              <a:gd name="connsiteY5" fmla="*/ 395288 h 494110"/>
              <a:gd name="connsiteX6" fmla="*/ 0 w 759413"/>
              <a:gd name="connsiteY6" fmla="*/ 395288 h 494110"/>
              <a:gd name="connsiteX7" fmla="*/ 0 w 759413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413" h="494110">
                <a:moveTo>
                  <a:pt x="607530" y="0"/>
                </a:moveTo>
                <a:lnTo>
                  <a:pt x="607530" y="333364"/>
                </a:lnTo>
                <a:lnTo>
                  <a:pt x="759412" y="333364"/>
                </a:lnTo>
                <a:lnTo>
                  <a:pt x="379707" y="494110"/>
                </a:lnTo>
                <a:lnTo>
                  <a:pt x="1" y="333364"/>
                </a:lnTo>
                <a:lnTo>
                  <a:pt x="151883" y="333364"/>
                </a:lnTo>
                <a:lnTo>
                  <a:pt x="151883" y="0"/>
                </a:lnTo>
                <a:lnTo>
                  <a:pt x="60753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22" tIns="0" rIns="98822" bIns="1482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A9353ED1-054D-18C8-2591-4B3A16213C63}"/>
              </a:ext>
            </a:extLst>
          </p:cNvPr>
          <p:cNvSpPr/>
          <p:nvPr/>
        </p:nvSpPr>
        <p:spPr>
          <a:xfrm>
            <a:off x="6471206" y="3418557"/>
            <a:ext cx="2406654" cy="1195427"/>
          </a:xfrm>
          <a:custGeom>
            <a:avLst/>
            <a:gdLst>
              <a:gd name="connsiteX0" fmla="*/ 0 w 2406654"/>
              <a:gd name="connsiteY0" fmla="*/ 119543 h 1195427"/>
              <a:gd name="connsiteX1" fmla="*/ 119543 w 2406654"/>
              <a:gd name="connsiteY1" fmla="*/ 0 h 1195427"/>
              <a:gd name="connsiteX2" fmla="*/ 2287111 w 2406654"/>
              <a:gd name="connsiteY2" fmla="*/ 0 h 1195427"/>
              <a:gd name="connsiteX3" fmla="*/ 2406654 w 2406654"/>
              <a:gd name="connsiteY3" fmla="*/ 119543 h 1195427"/>
              <a:gd name="connsiteX4" fmla="*/ 2406654 w 2406654"/>
              <a:gd name="connsiteY4" fmla="*/ 1075884 h 1195427"/>
              <a:gd name="connsiteX5" fmla="*/ 2287111 w 2406654"/>
              <a:gd name="connsiteY5" fmla="*/ 1195427 h 1195427"/>
              <a:gd name="connsiteX6" fmla="*/ 119543 w 2406654"/>
              <a:gd name="connsiteY6" fmla="*/ 1195427 h 1195427"/>
              <a:gd name="connsiteX7" fmla="*/ 0 w 2406654"/>
              <a:gd name="connsiteY7" fmla="*/ 1075884 h 1195427"/>
              <a:gd name="connsiteX8" fmla="*/ 0 w 240665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65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287111" y="0"/>
                </a:lnTo>
                <a:cubicBezTo>
                  <a:pt x="2353133" y="0"/>
                  <a:pt x="2406654" y="53521"/>
                  <a:pt x="2406654" y="119543"/>
                </a:cubicBezTo>
                <a:lnTo>
                  <a:pt x="2406654" y="1075884"/>
                </a:lnTo>
                <a:cubicBezTo>
                  <a:pt x="2406654" y="1141906"/>
                  <a:pt x="2353133" y="1195427"/>
                  <a:pt x="228711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Rozdanie arkuszy egzaminacyjnych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E9FDBE32-D380-64AF-2AAD-4C6B46C5EA09}"/>
              </a:ext>
            </a:extLst>
          </p:cNvPr>
          <p:cNvSpPr/>
          <p:nvPr/>
        </p:nvSpPr>
        <p:spPr>
          <a:xfrm rot="16200000">
            <a:off x="7383747" y="4727505"/>
            <a:ext cx="581573" cy="494111"/>
          </a:xfrm>
          <a:custGeom>
            <a:avLst/>
            <a:gdLst>
              <a:gd name="connsiteX0" fmla="*/ 0 w 717250"/>
              <a:gd name="connsiteY0" fmla="*/ 98822 h 494110"/>
              <a:gd name="connsiteX1" fmla="*/ 470195 w 717250"/>
              <a:gd name="connsiteY1" fmla="*/ 98822 h 494110"/>
              <a:gd name="connsiteX2" fmla="*/ 470195 w 717250"/>
              <a:gd name="connsiteY2" fmla="*/ 0 h 494110"/>
              <a:gd name="connsiteX3" fmla="*/ 717250 w 717250"/>
              <a:gd name="connsiteY3" fmla="*/ 247055 h 494110"/>
              <a:gd name="connsiteX4" fmla="*/ 470195 w 717250"/>
              <a:gd name="connsiteY4" fmla="*/ 494110 h 494110"/>
              <a:gd name="connsiteX5" fmla="*/ 470195 w 717250"/>
              <a:gd name="connsiteY5" fmla="*/ 395288 h 494110"/>
              <a:gd name="connsiteX6" fmla="*/ 0 w 717250"/>
              <a:gd name="connsiteY6" fmla="*/ 395288 h 494110"/>
              <a:gd name="connsiteX7" fmla="*/ 0 w 717250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0" h="494110">
                <a:moveTo>
                  <a:pt x="717250" y="395287"/>
                </a:moveTo>
                <a:lnTo>
                  <a:pt x="247055" y="395287"/>
                </a:lnTo>
                <a:lnTo>
                  <a:pt x="247055" y="494109"/>
                </a:lnTo>
                <a:lnTo>
                  <a:pt x="0" y="247055"/>
                </a:lnTo>
                <a:lnTo>
                  <a:pt x="247055" y="1"/>
                </a:lnTo>
                <a:lnTo>
                  <a:pt x="247055" y="98823"/>
                </a:lnTo>
                <a:lnTo>
                  <a:pt x="717250" y="98823"/>
                </a:lnTo>
                <a:lnTo>
                  <a:pt x="717250" y="395287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2" rIns="0" bIns="9882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50CF5399-31E4-100B-D07F-106C1D8B7DEE}"/>
              </a:ext>
            </a:extLst>
          </p:cNvPr>
          <p:cNvSpPr/>
          <p:nvPr/>
        </p:nvSpPr>
        <p:spPr>
          <a:xfrm>
            <a:off x="6538279" y="5317695"/>
            <a:ext cx="2313610" cy="1195427"/>
          </a:xfrm>
          <a:custGeom>
            <a:avLst/>
            <a:gdLst>
              <a:gd name="connsiteX0" fmla="*/ 0 w 2313610"/>
              <a:gd name="connsiteY0" fmla="*/ 119543 h 1195427"/>
              <a:gd name="connsiteX1" fmla="*/ 119543 w 2313610"/>
              <a:gd name="connsiteY1" fmla="*/ 0 h 1195427"/>
              <a:gd name="connsiteX2" fmla="*/ 2194067 w 2313610"/>
              <a:gd name="connsiteY2" fmla="*/ 0 h 1195427"/>
              <a:gd name="connsiteX3" fmla="*/ 2313610 w 2313610"/>
              <a:gd name="connsiteY3" fmla="*/ 119543 h 1195427"/>
              <a:gd name="connsiteX4" fmla="*/ 2313610 w 2313610"/>
              <a:gd name="connsiteY4" fmla="*/ 1075884 h 1195427"/>
              <a:gd name="connsiteX5" fmla="*/ 2194067 w 2313610"/>
              <a:gd name="connsiteY5" fmla="*/ 1195427 h 1195427"/>
              <a:gd name="connsiteX6" fmla="*/ 119543 w 2313610"/>
              <a:gd name="connsiteY6" fmla="*/ 1195427 h 1195427"/>
              <a:gd name="connsiteX7" fmla="*/ 0 w 2313610"/>
              <a:gd name="connsiteY7" fmla="*/ 1075884 h 1195427"/>
              <a:gd name="connsiteX8" fmla="*/ 0 w 2313610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610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94067" y="0"/>
                </a:lnTo>
                <a:cubicBezTo>
                  <a:pt x="2260089" y="0"/>
                  <a:pt x="2313610" y="53521"/>
                  <a:pt x="2313610" y="119543"/>
                </a:cubicBezTo>
                <a:lnTo>
                  <a:pt x="2313610" y="1075884"/>
                </a:lnTo>
                <a:cubicBezTo>
                  <a:pt x="2313610" y="1141906"/>
                  <a:pt x="2260089" y="1195427"/>
                  <a:pt x="2194067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Zapoznanie się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 treścią zadania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wyposażeniem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– 10 min</a:t>
            </a:r>
          </a:p>
        </p:txBody>
      </p:sp>
      <p:sp>
        <p:nvSpPr>
          <p:cNvPr id="82950" name="Tytuł 1"/>
          <p:cNvSpPr txBox="1">
            <a:spLocks/>
          </p:cNvSpPr>
          <p:nvPr/>
        </p:nvSpPr>
        <p:spPr bwMode="auto">
          <a:xfrm>
            <a:off x="633413" y="953136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17245F-D295-4DED-AC32-85E1AE123117}"/>
              </a:ext>
            </a:extLst>
          </p:cNvPr>
          <p:cNvSpPr txBox="1"/>
          <p:nvPr/>
        </p:nvSpPr>
        <p:spPr>
          <a:xfrm>
            <a:off x="538163" y="16350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48DCAA88-F6F5-7792-019C-331BABB4BBDA}"/>
              </a:ext>
            </a:extLst>
          </p:cNvPr>
          <p:cNvSpPr/>
          <p:nvPr/>
        </p:nvSpPr>
        <p:spPr>
          <a:xfrm>
            <a:off x="2647360" y="1932162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BD66CC9-243A-8B71-65F8-B2006FDF6349}"/>
              </a:ext>
            </a:extLst>
          </p:cNvPr>
          <p:cNvSpPr txBox="1"/>
          <p:nvPr/>
        </p:nvSpPr>
        <p:spPr>
          <a:xfrm>
            <a:off x="217156" y="5043141"/>
            <a:ext cx="5908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3763" indent="-893763"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</a:t>
            </a:r>
            <a:r>
              <a:rPr lang="pl-PL" altLang="pl-PL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pl-PL" altLang="pl-PL" dirty="0">
                <a:solidFill>
                  <a:srgbClr val="FF0000"/>
                </a:solidFill>
                <a:latin typeface="+mn-lt"/>
              </a:rPr>
              <a:t>N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a arkuszu egzaminacyjnym, w miejscu na naklejkę zdający powinien wpisać kod OE, w którym zdaje egzamin</a:t>
            </a:r>
          </a:p>
          <a:p>
            <a:pPr marL="893763" indent="-893763"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	Od  sesji  2026  Zima do OE nie są dostarczane Karty oceny</a:t>
            </a:r>
          </a:p>
          <a:p>
            <a:pPr marL="893763" indent="-8937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	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929334-50E4-C907-AF76-DE8A6D33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0" y="3049416"/>
            <a:ext cx="5908431" cy="184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BE6DF35-B1F9-B6E7-8D97-FFDF06C7B2EC}"/>
              </a:ext>
            </a:extLst>
          </p:cNvPr>
          <p:cNvSpPr/>
          <p:nvPr/>
        </p:nvSpPr>
        <p:spPr>
          <a:xfrm>
            <a:off x="132523" y="2462732"/>
            <a:ext cx="8748452" cy="347880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C17E59A9-BD33-E5E2-6D12-6789C1D5FB76}"/>
              </a:ext>
            </a:extLst>
          </p:cNvPr>
          <p:cNvSpPr/>
          <p:nvPr/>
        </p:nvSpPr>
        <p:spPr>
          <a:xfrm>
            <a:off x="455268" y="2462732"/>
            <a:ext cx="2302991" cy="1303297"/>
          </a:xfrm>
          <a:custGeom>
            <a:avLst/>
            <a:gdLst>
              <a:gd name="connsiteX0" fmla="*/ 0 w 2302991"/>
              <a:gd name="connsiteY0" fmla="*/ 130330 h 1303297"/>
              <a:gd name="connsiteX1" fmla="*/ 130330 w 2302991"/>
              <a:gd name="connsiteY1" fmla="*/ 0 h 1303297"/>
              <a:gd name="connsiteX2" fmla="*/ 2172661 w 2302991"/>
              <a:gd name="connsiteY2" fmla="*/ 0 h 1303297"/>
              <a:gd name="connsiteX3" fmla="*/ 2302991 w 2302991"/>
              <a:gd name="connsiteY3" fmla="*/ 130330 h 1303297"/>
              <a:gd name="connsiteX4" fmla="*/ 2302991 w 2302991"/>
              <a:gd name="connsiteY4" fmla="*/ 1172967 h 1303297"/>
              <a:gd name="connsiteX5" fmla="*/ 2172661 w 2302991"/>
              <a:gd name="connsiteY5" fmla="*/ 1303297 h 1303297"/>
              <a:gd name="connsiteX6" fmla="*/ 130330 w 2302991"/>
              <a:gd name="connsiteY6" fmla="*/ 1303297 h 1303297"/>
              <a:gd name="connsiteX7" fmla="*/ 0 w 2302991"/>
              <a:gd name="connsiteY7" fmla="*/ 1172967 h 1303297"/>
              <a:gd name="connsiteX8" fmla="*/ 0 w 2302991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991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72661" y="0"/>
                </a:lnTo>
                <a:cubicBezTo>
                  <a:pt x="2244640" y="0"/>
                  <a:pt x="2302991" y="58351"/>
                  <a:pt x="2302991" y="130330"/>
                </a:cubicBezTo>
                <a:lnTo>
                  <a:pt x="2302991" y="1172967"/>
                </a:lnTo>
                <a:cubicBezTo>
                  <a:pt x="2302991" y="1244946"/>
                  <a:pt x="2244640" y="1303297"/>
                  <a:pt x="2172661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Zapisanie godziny rozpoczęcia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zakończenia egzaminu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B7831EB1-EBAC-9D91-B622-0A55551CC78E}"/>
              </a:ext>
            </a:extLst>
          </p:cNvPr>
          <p:cNvSpPr/>
          <p:nvPr/>
        </p:nvSpPr>
        <p:spPr>
          <a:xfrm rot="17365">
            <a:off x="2845561" y="2880959"/>
            <a:ext cx="611118" cy="538696"/>
          </a:xfrm>
          <a:custGeom>
            <a:avLst/>
            <a:gdLst>
              <a:gd name="connsiteX0" fmla="*/ 0 w 611118"/>
              <a:gd name="connsiteY0" fmla="*/ 107739 h 538696"/>
              <a:gd name="connsiteX1" fmla="*/ 341770 w 611118"/>
              <a:gd name="connsiteY1" fmla="*/ 107739 h 538696"/>
              <a:gd name="connsiteX2" fmla="*/ 341770 w 611118"/>
              <a:gd name="connsiteY2" fmla="*/ 0 h 538696"/>
              <a:gd name="connsiteX3" fmla="*/ 611118 w 611118"/>
              <a:gd name="connsiteY3" fmla="*/ 269348 h 538696"/>
              <a:gd name="connsiteX4" fmla="*/ 341770 w 611118"/>
              <a:gd name="connsiteY4" fmla="*/ 538696 h 538696"/>
              <a:gd name="connsiteX5" fmla="*/ 341770 w 611118"/>
              <a:gd name="connsiteY5" fmla="*/ 430957 h 538696"/>
              <a:gd name="connsiteX6" fmla="*/ 0 w 611118"/>
              <a:gd name="connsiteY6" fmla="*/ 430957 h 538696"/>
              <a:gd name="connsiteX7" fmla="*/ 0 w 611118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18" h="538696">
                <a:moveTo>
                  <a:pt x="0" y="107739"/>
                </a:moveTo>
                <a:lnTo>
                  <a:pt x="341770" y="107739"/>
                </a:lnTo>
                <a:lnTo>
                  <a:pt x="341770" y="0"/>
                </a:lnTo>
                <a:lnTo>
                  <a:pt x="611118" y="269348"/>
                </a:lnTo>
                <a:lnTo>
                  <a:pt x="341770" y="538696"/>
                </a:lnTo>
                <a:lnTo>
                  <a:pt x="341770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7739" rIns="161609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9D028CC-1F64-0320-6EA4-B1BE69C783D8}"/>
              </a:ext>
            </a:extLst>
          </p:cNvPr>
          <p:cNvSpPr/>
          <p:nvPr/>
        </p:nvSpPr>
        <p:spPr>
          <a:xfrm>
            <a:off x="3507599" y="2477853"/>
            <a:ext cx="2231005" cy="1303297"/>
          </a:xfrm>
          <a:custGeom>
            <a:avLst/>
            <a:gdLst>
              <a:gd name="connsiteX0" fmla="*/ 0 w 2231005"/>
              <a:gd name="connsiteY0" fmla="*/ 130330 h 1303297"/>
              <a:gd name="connsiteX1" fmla="*/ 130330 w 2231005"/>
              <a:gd name="connsiteY1" fmla="*/ 0 h 1303297"/>
              <a:gd name="connsiteX2" fmla="*/ 2100675 w 2231005"/>
              <a:gd name="connsiteY2" fmla="*/ 0 h 1303297"/>
              <a:gd name="connsiteX3" fmla="*/ 2231005 w 2231005"/>
              <a:gd name="connsiteY3" fmla="*/ 130330 h 1303297"/>
              <a:gd name="connsiteX4" fmla="*/ 2231005 w 2231005"/>
              <a:gd name="connsiteY4" fmla="*/ 1172967 h 1303297"/>
              <a:gd name="connsiteX5" fmla="*/ 2100675 w 2231005"/>
              <a:gd name="connsiteY5" fmla="*/ 1303297 h 1303297"/>
              <a:gd name="connsiteX6" fmla="*/ 130330 w 2231005"/>
              <a:gd name="connsiteY6" fmla="*/ 1303297 h 1303297"/>
              <a:gd name="connsiteX7" fmla="*/ 0 w 2231005"/>
              <a:gd name="connsiteY7" fmla="*/ 1172967 h 1303297"/>
              <a:gd name="connsiteX8" fmla="*/ 0 w 2231005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5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00675" y="0"/>
                </a:lnTo>
                <a:cubicBezTo>
                  <a:pt x="2172654" y="0"/>
                  <a:pt x="2231005" y="58351"/>
                  <a:pt x="2231005" y="130330"/>
                </a:cubicBezTo>
                <a:lnTo>
                  <a:pt x="2231005" y="1172967"/>
                </a:lnTo>
                <a:cubicBezTo>
                  <a:pt x="2231005" y="1244946"/>
                  <a:pt x="2172654" y="1303297"/>
                  <a:pt x="2100675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Samodzielna praca zdających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EC812467-4353-CBAE-FE87-CC8F4FDCBD61}"/>
              </a:ext>
            </a:extLst>
          </p:cNvPr>
          <p:cNvSpPr/>
          <p:nvPr/>
        </p:nvSpPr>
        <p:spPr>
          <a:xfrm rot="21584570">
            <a:off x="5813941" y="2853578"/>
            <a:ext cx="611733" cy="538696"/>
          </a:xfrm>
          <a:custGeom>
            <a:avLst/>
            <a:gdLst>
              <a:gd name="connsiteX0" fmla="*/ 0 w 611733"/>
              <a:gd name="connsiteY0" fmla="*/ 107739 h 538696"/>
              <a:gd name="connsiteX1" fmla="*/ 342385 w 611733"/>
              <a:gd name="connsiteY1" fmla="*/ 107739 h 538696"/>
              <a:gd name="connsiteX2" fmla="*/ 342385 w 611733"/>
              <a:gd name="connsiteY2" fmla="*/ 0 h 538696"/>
              <a:gd name="connsiteX3" fmla="*/ 611733 w 611733"/>
              <a:gd name="connsiteY3" fmla="*/ 269348 h 538696"/>
              <a:gd name="connsiteX4" fmla="*/ 342385 w 611733"/>
              <a:gd name="connsiteY4" fmla="*/ 538696 h 538696"/>
              <a:gd name="connsiteX5" fmla="*/ 342385 w 611733"/>
              <a:gd name="connsiteY5" fmla="*/ 430957 h 538696"/>
              <a:gd name="connsiteX6" fmla="*/ 0 w 611733"/>
              <a:gd name="connsiteY6" fmla="*/ 430957 h 538696"/>
              <a:gd name="connsiteX7" fmla="*/ 0 w 61173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33" h="538696">
                <a:moveTo>
                  <a:pt x="0" y="107739"/>
                </a:moveTo>
                <a:lnTo>
                  <a:pt x="342385" y="107739"/>
                </a:lnTo>
                <a:lnTo>
                  <a:pt x="342385" y="0"/>
                </a:lnTo>
                <a:lnTo>
                  <a:pt x="611733" y="269348"/>
                </a:lnTo>
                <a:lnTo>
                  <a:pt x="342385" y="538696"/>
                </a:lnTo>
                <a:lnTo>
                  <a:pt x="342385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7739" rIns="161608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EB4B0E8-7690-2D85-4AC9-CEB8A60A1C85}"/>
              </a:ext>
            </a:extLst>
          </p:cNvPr>
          <p:cNvSpPr/>
          <p:nvPr/>
        </p:nvSpPr>
        <p:spPr>
          <a:xfrm>
            <a:off x="6482297" y="2464403"/>
            <a:ext cx="2320629" cy="1303297"/>
          </a:xfrm>
          <a:custGeom>
            <a:avLst/>
            <a:gdLst>
              <a:gd name="connsiteX0" fmla="*/ 0 w 2320629"/>
              <a:gd name="connsiteY0" fmla="*/ 130330 h 1303297"/>
              <a:gd name="connsiteX1" fmla="*/ 130330 w 2320629"/>
              <a:gd name="connsiteY1" fmla="*/ 0 h 1303297"/>
              <a:gd name="connsiteX2" fmla="*/ 2190299 w 2320629"/>
              <a:gd name="connsiteY2" fmla="*/ 0 h 1303297"/>
              <a:gd name="connsiteX3" fmla="*/ 2320629 w 2320629"/>
              <a:gd name="connsiteY3" fmla="*/ 130330 h 1303297"/>
              <a:gd name="connsiteX4" fmla="*/ 2320629 w 2320629"/>
              <a:gd name="connsiteY4" fmla="*/ 1172967 h 1303297"/>
              <a:gd name="connsiteX5" fmla="*/ 2190299 w 2320629"/>
              <a:gd name="connsiteY5" fmla="*/ 1303297 h 1303297"/>
              <a:gd name="connsiteX6" fmla="*/ 130330 w 2320629"/>
              <a:gd name="connsiteY6" fmla="*/ 1303297 h 1303297"/>
              <a:gd name="connsiteX7" fmla="*/ 0 w 2320629"/>
              <a:gd name="connsiteY7" fmla="*/ 1172967 h 1303297"/>
              <a:gd name="connsiteX8" fmla="*/ 0 w 232062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2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90299" y="0"/>
                </a:lnTo>
                <a:cubicBezTo>
                  <a:pt x="2262278" y="0"/>
                  <a:pt x="2320629" y="58351"/>
                  <a:pt x="2320629" y="130330"/>
                </a:cubicBezTo>
                <a:lnTo>
                  <a:pt x="2320629" y="1172967"/>
                </a:lnTo>
                <a:cubicBezTo>
                  <a:pt x="2320629" y="1244946"/>
                  <a:pt x="2262278" y="1303297"/>
                  <a:pt x="219029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ZN nadzoruje przebieg egzaminu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5C97487-9B91-65F3-9F4C-4769528E2B64}"/>
              </a:ext>
            </a:extLst>
          </p:cNvPr>
          <p:cNvSpPr/>
          <p:nvPr/>
        </p:nvSpPr>
        <p:spPr>
          <a:xfrm rot="21545207">
            <a:off x="7390368" y="3875657"/>
            <a:ext cx="538697" cy="737154"/>
          </a:xfrm>
          <a:custGeom>
            <a:avLst/>
            <a:gdLst>
              <a:gd name="connsiteX0" fmla="*/ 0 w 737153"/>
              <a:gd name="connsiteY0" fmla="*/ 107739 h 538696"/>
              <a:gd name="connsiteX1" fmla="*/ 467805 w 737153"/>
              <a:gd name="connsiteY1" fmla="*/ 107739 h 538696"/>
              <a:gd name="connsiteX2" fmla="*/ 467805 w 737153"/>
              <a:gd name="connsiteY2" fmla="*/ 0 h 538696"/>
              <a:gd name="connsiteX3" fmla="*/ 737153 w 737153"/>
              <a:gd name="connsiteY3" fmla="*/ 269348 h 538696"/>
              <a:gd name="connsiteX4" fmla="*/ 467805 w 737153"/>
              <a:gd name="connsiteY4" fmla="*/ 538696 h 538696"/>
              <a:gd name="connsiteX5" fmla="*/ 467805 w 737153"/>
              <a:gd name="connsiteY5" fmla="*/ 430957 h 538696"/>
              <a:gd name="connsiteX6" fmla="*/ 0 w 737153"/>
              <a:gd name="connsiteY6" fmla="*/ 430957 h 538696"/>
              <a:gd name="connsiteX7" fmla="*/ 0 w 73715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53" h="538696">
                <a:moveTo>
                  <a:pt x="589722" y="0"/>
                </a:moveTo>
                <a:lnTo>
                  <a:pt x="589722" y="341862"/>
                </a:lnTo>
                <a:lnTo>
                  <a:pt x="737152" y="341862"/>
                </a:lnTo>
                <a:lnTo>
                  <a:pt x="368577" y="538696"/>
                </a:lnTo>
                <a:lnTo>
                  <a:pt x="1" y="341862"/>
                </a:lnTo>
                <a:lnTo>
                  <a:pt x="147431" y="341862"/>
                </a:lnTo>
                <a:lnTo>
                  <a:pt x="147431" y="0"/>
                </a:lnTo>
                <a:lnTo>
                  <a:pt x="589722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739" tIns="0" rIns="107739" bIns="1616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C18E58D8-4B8E-0545-CCFF-D74C008455AC}"/>
              </a:ext>
            </a:extLst>
          </p:cNvPr>
          <p:cNvSpPr/>
          <p:nvPr/>
        </p:nvSpPr>
        <p:spPr>
          <a:xfrm>
            <a:off x="6500391" y="4705145"/>
            <a:ext cx="2353689" cy="1303297"/>
          </a:xfrm>
          <a:custGeom>
            <a:avLst/>
            <a:gdLst>
              <a:gd name="connsiteX0" fmla="*/ 0 w 2353689"/>
              <a:gd name="connsiteY0" fmla="*/ 130330 h 1303297"/>
              <a:gd name="connsiteX1" fmla="*/ 130330 w 2353689"/>
              <a:gd name="connsiteY1" fmla="*/ 0 h 1303297"/>
              <a:gd name="connsiteX2" fmla="*/ 2223359 w 2353689"/>
              <a:gd name="connsiteY2" fmla="*/ 0 h 1303297"/>
              <a:gd name="connsiteX3" fmla="*/ 2353689 w 2353689"/>
              <a:gd name="connsiteY3" fmla="*/ 130330 h 1303297"/>
              <a:gd name="connsiteX4" fmla="*/ 2353689 w 2353689"/>
              <a:gd name="connsiteY4" fmla="*/ 1172967 h 1303297"/>
              <a:gd name="connsiteX5" fmla="*/ 2223359 w 2353689"/>
              <a:gd name="connsiteY5" fmla="*/ 1303297 h 1303297"/>
              <a:gd name="connsiteX6" fmla="*/ 130330 w 2353689"/>
              <a:gd name="connsiteY6" fmla="*/ 1303297 h 1303297"/>
              <a:gd name="connsiteX7" fmla="*/ 0 w 2353689"/>
              <a:gd name="connsiteY7" fmla="*/ 1172967 h 1303297"/>
              <a:gd name="connsiteX8" fmla="*/ 0 w 235368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68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223359" y="0"/>
                </a:lnTo>
                <a:cubicBezTo>
                  <a:pt x="2295338" y="0"/>
                  <a:pt x="2353689" y="58351"/>
                  <a:pt x="2353689" y="130330"/>
                </a:cubicBezTo>
                <a:lnTo>
                  <a:pt x="2353689" y="1172967"/>
                </a:lnTo>
                <a:cubicBezTo>
                  <a:pt x="2353689" y="1244946"/>
                  <a:pt x="2295338" y="1303297"/>
                  <a:pt x="222335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72" tIns="114372" rIns="114372" bIns="11437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0" kern="1200" dirty="0">
                <a:solidFill>
                  <a:schemeClr val="tx1"/>
                </a:solidFill>
                <a:cs typeface="Segoe UI Semilight" panose="020B0402040204020203" pitchFamily="34" charset="0"/>
              </a:rPr>
              <a:t>Egzaminator obserwuje i ocenia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(w i wk) </a:t>
            </a:r>
            <a:endParaRPr lang="pl-PL" sz="2000" dirty="0">
              <a:solidFill>
                <a:srgbClr val="000099"/>
              </a:solidFill>
              <a:cs typeface="Segoe UI Semilight" panose="020B0402040204020203" pitchFamily="34" charset="0"/>
            </a:endParaRPr>
          </a:p>
        </p:txBody>
      </p:sp>
      <p:sp>
        <p:nvSpPr>
          <p:cNvPr id="84998" name="Tytuł 1"/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58A6E1-1AFA-4629-8E56-832AFA931EE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996BF47-2273-F291-D908-8F1A0A2D25BC}"/>
              </a:ext>
            </a:extLst>
          </p:cNvPr>
          <p:cNvSpPr/>
          <p:nvPr/>
        </p:nvSpPr>
        <p:spPr>
          <a:xfrm>
            <a:off x="193420" y="1805335"/>
            <a:ext cx="8608423" cy="48178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38B59D7-EF82-2D65-4533-26A8618148DA}"/>
              </a:ext>
            </a:extLst>
          </p:cNvPr>
          <p:cNvSpPr/>
          <p:nvPr/>
        </p:nvSpPr>
        <p:spPr>
          <a:xfrm>
            <a:off x="318376" y="2593455"/>
            <a:ext cx="2143149" cy="1215603"/>
          </a:xfrm>
          <a:custGeom>
            <a:avLst/>
            <a:gdLst>
              <a:gd name="connsiteX0" fmla="*/ 0 w 2143149"/>
              <a:gd name="connsiteY0" fmla="*/ 121560 h 1215603"/>
              <a:gd name="connsiteX1" fmla="*/ 121560 w 2143149"/>
              <a:gd name="connsiteY1" fmla="*/ 0 h 1215603"/>
              <a:gd name="connsiteX2" fmla="*/ 2021589 w 2143149"/>
              <a:gd name="connsiteY2" fmla="*/ 0 h 1215603"/>
              <a:gd name="connsiteX3" fmla="*/ 2143149 w 2143149"/>
              <a:gd name="connsiteY3" fmla="*/ 121560 h 1215603"/>
              <a:gd name="connsiteX4" fmla="*/ 2143149 w 2143149"/>
              <a:gd name="connsiteY4" fmla="*/ 1094043 h 1215603"/>
              <a:gd name="connsiteX5" fmla="*/ 2021589 w 2143149"/>
              <a:gd name="connsiteY5" fmla="*/ 1215603 h 1215603"/>
              <a:gd name="connsiteX6" fmla="*/ 121560 w 2143149"/>
              <a:gd name="connsiteY6" fmla="*/ 1215603 h 1215603"/>
              <a:gd name="connsiteX7" fmla="*/ 0 w 2143149"/>
              <a:gd name="connsiteY7" fmla="*/ 1094043 h 1215603"/>
              <a:gd name="connsiteX8" fmla="*/ 0 w 2143149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49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021589" y="0"/>
                </a:lnTo>
                <a:cubicBezTo>
                  <a:pt x="2088725" y="0"/>
                  <a:pt x="2143149" y="54424"/>
                  <a:pt x="2143149" y="121560"/>
                </a:cubicBezTo>
                <a:lnTo>
                  <a:pt x="2143149" y="1094043"/>
                </a:lnTo>
                <a:cubicBezTo>
                  <a:pt x="2143149" y="1161179"/>
                  <a:pt x="2088725" y="1215603"/>
                  <a:pt x="2021589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Zakończenie pracy przez zdających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8DAC784D-9729-3C86-1F17-050566C712C8}"/>
              </a:ext>
            </a:extLst>
          </p:cNvPr>
          <p:cNvSpPr/>
          <p:nvPr/>
        </p:nvSpPr>
        <p:spPr>
          <a:xfrm>
            <a:off x="2504638" y="2921503"/>
            <a:ext cx="646847" cy="502449"/>
          </a:xfrm>
          <a:custGeom>
            <a:avLst/>
            <a:gdLst>
              <a:gd name="connsiteX0" fmla="*/ 0 w 646847"/>
              <a:gd name="connsiteY0" fmla="*/ 100490 h 502449"/>
              <a:gd name="connsiteX1" fmla="*/ 395623 w 646847"/>
              <a:gd name="connsiteY1" fmla="*/ 100490 h 502449"/>
              <a:gd name="connsiteX2" fmla="*/ 395623 w 646847"/>
              <a:gd name="connsiteY2" fmla="*/ 0 h 502449"/>
              <a:gd name="connsiteX3" fmla="*/ 646847 w 646847"/>
              <a:gd name="connsiteY3" fmla="*/ 251225 h 502449"/>
              <a:gd name="connsiteX4" fmla="*/ 395623 w 646847"/>
              <a:gd name="connsiteY4" fmla="*/ 502449 h 502449"/>
              <a:gd name="connsiteX5" fmla="*/ 395623 w 646847"/>
              <a:gd name="connsiteY5" fmla="*/ 401959 h 502449"/>
              <a:gd name="connsiteX6" fmla="*/ 0 w 646847"/>
              <a:gd name="connsiteY6" fmla="*/ 401959 h 502449"/>
              <a:gd name="connsiteX7" fmla="*/ 0 w 646847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847" h="502449">
                <a:moveTo>
                  <a:pt x="0" y="100490"/>
                </a:moveTo>
                <a:lnTo>
                  <a:pt x="395623" y="100490"/>
                </a:lnTo>
                <a:lnTo>
                  <a:pt x="395623" y="0"/>
                </a:lnTo>
                <a:lnTo>
                  <a:pt x="646847" y="251225"/>
                </a:lnTo>
                <a:lnTo>
                  <a:pt x="395623" y="502449"/>
                </a:lnTo>
                <a:lnTo>
                  <a:pt x="395623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9211805-56E6-32D9-F13E-51FBD27A384F}"/>
              </a:ext>
            </a:extLst>
          </p:cNvPr>
          <p:cNvSpPr/>
          <p:nvPr/>
        </p:nvSpPr>
        <p:spPr>
          <a:xfrm>
            <a:off x="3151485" y="2593455"/>
            <a:ext cx="2468394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Ocenianie rezultatów przez egzaminatora 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(w i wk)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E98B2163-8995-D26F-9D52-D50B0A99559E}"/>
              </a:ext>
            </a:extLst>
          </p:cNvPr>
          <p:cNvSpPr/>
          <p:nvPr/>
        </p:nvSpPr>
        <p:spPr>
          <a:xfrm>
            <a:off x="5623924" y="2921503"/>
            <a:ext cx="645690" cy="502449"/>
          </a:xfrm>
          <a:custGeom>
            <a:avLst/>
            <a:gdLst>
              <a:gd name="connsiteX0" fmla="*/ 0 w 645690"/>
              <a:gd name="connsiteY0" fmla="*/ 100490 h 502449"/>
              <a:gd name="connsiteX1" fmla="*/ 394466 w 645690"/>
              <a:gd name="connsiteY1" fmla="*/ 100490 h 502449"/>
              <a:gd name="connsiteX2" fmla="*/ 394466 w 645690"/>
              <a:gd name="connsiteY2" fmla="*/ 0 h 502449"/>
              <a:gd name="connsiteX3" fmla="*/ 645690 w 645690"/>
              <a:gd name="connsiteY3" fmla="*/ 251225 h 502449"/>
              <a:gd name="connsiteX4" fmla="*/ 394466 w 645690"/>
              <a:gd name="connsiteY4" fmla="*/ 502449 h 502449"/>
              <a:gd name="connsiteX5" fmla="*/ 394466 w 645690"/>
              <a:gd name="connsiteY5" fmla="*/ 401959 h 502449"/>
              <a:gd name="connsiteX6" fmla="*/ 0 w 645690"/>
              <a:gd name="connsiteY6" fmla="*/ 401959 h 502449"/>
              <a:gd name="connsiteX7" fmla="*/ 0 w 645690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90" h="502449">
                <a:moveTo>
                  <a:pt x="0" y="100490"/>
                </a:moveTo>
                <a:lnTo>
                  <a:pt x="394466" y="100490"/>
                </a:lnTo>
                <a:lnTo>
                  <a:pt x="394466" y="0"/>
                </a:lnTo>
                <a:lnTo>
                  <a:pt x="645690" y="251225"/>
                </a:lnTo>
                <a:lnTo>
                  <a:pt x="394466" y="502449"/>
                </a:lnTo>
                <a:lnTo>
                  <a:pt x="394466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D4329EE3-C840-59CD-5458-657D98532AFA}"/>
              </a:ext>
            </a:extLst>
          </p:cNvPr>
          <p:cNvSpPr/>
          <p:nvPr/>
        </p:nvSpPr>
        <p:spPr>
          <a:xfrm>
            <a:off x="6315860" y="2593455"/>
            <a:ext cx="2481938" cy="1215603"/>
          </a:xfrm>
          <a:custGeom>
            <a:avLst/>
            <a:gdLst>
              <a:gd name="connsiteX0" fmla="*/ 0 w 2481938"/>
              <a:gd name="connsiteY0" fmla="*/ 121560 h 1215603"/>
              <a:gd name="connsiteX1" fmla="*/ 121560 w 2481938"/>
              <a:gd name="connsiteY1" fmla="*/ 0 h 1215603"/>
              <a:gd name="connsiteX2" fmla="*/ 2360378 w 2481938"/>
              <a:gd name="connsiteY2" fmla="*/ 0 h 1215603"/>
              <a:gd name="connsiteX3" fmla="*/ 2481938 w 2481938"/>
              <a:gd name="connsiteY3" fmla="*/ 121560 h 1215603"/>
              <a:gd name="connsiteX4" fmla="*/ 2481938 w 2481938"/>
              <a:gd name="connsiteY4" fmla="*/ 1094043 h 1215603"/>
              <a:gd name="connsiteX5" fmla="*/ 2360378 w 2481938"/>
              <a:gd name="connsiteY5" fmla="*/ 1215603 h 1215603"/>
              <a:gd name="connsiteX6" fmla="*/ 121560 w 2481938"/>
              <a:gd name="connsiteY6" fmla="*/ 1215603 h 1215603"/>
              <a:gd name="connsiteX7" fmla="*/ 0 w 2481938"/>
              <a:gd name="connsiteY7" fmla="*/ 1094043 h 1215603"/>
              <a:gd name="connsiteX8" fmla="*/ 0 w 248193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3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360378" y="0"/>
                </a:lnTo>
                <a:cubicBezTo>
                  <a:pt x="2427514" y="0"/>
                  <a:pt x="2481938" y="54424"/>
                  <a:pt x="2481938" y="121560"/>
                </a:cubicBezTo>
                <a:lnTo>
                  <a:pt x="2481938" y="1094043"/>
                </a:lnTo>
                <a:cubicBezTo>
                  <a:pt x="2481938" y="1161179"/>
                  <a:pt x="2427514" y="1215603"/>
                  <a:pt x="236037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Pakowanie dokumentacji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 egzaminie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9A1DDF5F-942D-21D0-A5D5-6FAA96DE3FBB}"/>
              </a:ext>
            </a:extLst>
          </p:cNvPr>
          <p:cNvSpPr/>
          <p:nvPr/>
        </p:nvSpPr>
        <p:spPr>
          <a:xfrm rot="21600000">
            <a:off x="7310140" y="3884532"/>
            <a:ext cx="502449" cy="708813"/>
          </a:xfrm>
          <a:custGeom>
            <a:avLst/>
            <a:gdLst>
              <a:gd name="connsiteX0" fmla="*/ 0 w 708813"/>
              <a:gd name="connsiteY0" fmla="*/ 100490 h 502449"/>
              <a:gd name="connsiteX1" fmla="*/ 457589 w 708813"/>
              <a:gd name="connsiteY1" fmla="*/ 100490 h 502449"/>
              <a:gd name="connsiteX2" fmla="*/ 457589 w 708813"/>
              <a:gd name="connsiteY2" fmla="*/ 0 h 502449"/>
              <a:gd name="connsiteX3" fmla="*/ 708813 w 708813"/>
              <a:gd name="connsiteY3" fmla="*/ 251225 h 502449"/>
              <a:gd name="connsiteX4" fmla="*/ 457589 w 708813"/>
              <a:gd name="connsiteY4" fmla="*/ 502449 h 502449"/>
              <a:gd name="connsiteX5" fmla="*/ 457589 w 708813"/>
              <a:gd name="connsiteY5" fmla="*/ 401959 h 502449"/>
              <a:gd name="connsiteX6" fmla="*/ 0 w 708813"/>
              <a:gd name="connsiteY6" fmla="*/ 401959 h 502449"/>
              <a:gd name="connsiteX7" fmla="*/ 0 w 708813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813" h="502449">
                <a:moveTo>
                  <a:pt x="567050" y="0"/>
                </a:moveTo>
                <a:lnTo>
                  <a:pt x="567050" y="324366"/>
                </a:lnTo>
                <a:lnTo>
                  <a:pt x="708813" y="324366"/>
                </a:lnTo>
                <a:lnTo>
                  <a:pt x="354406" y="502449"/>
                </a:lnTo>
                <a:lnTo>
                  <a:pt x="0" y="324366"/>
                </a:lnTo>
                <a:lnTo>
                  <a:pt x="141763" y="324366"/>
                </a:lnTo>
                <a:lnTo>
                  <a:pt x="141763" y="0"/>
                </a:lnTo>
                <a:lnTo>
                  <a:pt x="56705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8" tIns="0" rIns="100491" bIns="1507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FD194C27-D8BC-35E2-1156-F04BC4C66377}"/>
              </a:ext>
            </a:extLst>
          </p:cNvPr>
          <p:cNvSpPr/>
          <p:nvPr/>
        </p:nvSpPr>
        <p:spPr>
          <a:xfrm>
            <a:off x="6365534" y="4685782"/>
            <a:ext cx="2379158" cy="1215603"/>
          </a:xfrm>
          <a:custGeom>
            <a:avLst/>
            <a:gdLst>
              <a:gd name="connsiteX0" fmla="*/ 0 w 2379158"/>
              <a:gd name="connsiteY0" fmla="*/ 121560 h 1215603"/>
              <a:gd name="connsiteX1" fmla="*/ 121560 w 2379158"/>
              <a:gd name="connsiteY1" fmla="*/ 0 h 1215603"/>
              <a:gd name="connsiteX2" fmla="*/ 2257598 w 2379158"/>
              <a:gd name="connsiteY2" fmla="*/ 0 h 1215603"/>
              <a:gd name="connsiteX3" fmla="*/ 2379158 w 2379158"/>
              <a:gd name="connsiteY3" fmla="*/ 121560 h 1215603"/>
              <a:gd name="connsiteX4" fmla="*/ 2379158 w 2379158"/>
              <a:gd name="connsiteY4" fmla="*/ 1094043 h 1215603"/>
              <a:gd name="connsiteX5" fmla="*/ 2257598 w 2379158"/>
              <a:gd name="connsiteY5" fmla="*/ 1215603 h 1215603"/>
              <a:gd name="connsiteX6" fmla="*/ 121560 w 2379158"/>
              <a:gd name="connsiteY6" fmla="*/ 1215603 h 1215603"/>
              <a:gd name="connsiteX7" fmla="*/ 0 w 2379158"/>
              <a:gd name="connsiteY7" fmla="*/ 1094043 h 1215603"/>
              <a:gd name="connsiteX8" fmla="*/ 0 w 237915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15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257598" y="0"/>
                </a:lnTo>
                <a:cubicBezTo>
                  <a:pt x="2324734" y="0"/>
                  <a:pt x="2379158" y="54424"/>
                  <a:pt x="2379158" y="121560"/>
                </a:cubicBezTo>
                <a:lnTo>
                  <a:pt x="2379158" y="1094043"/>
                </a:lnTo>
                <a:cubicBezTo>
                  <a:pt x="2379158" y="1161179"/>
                  <a:pt x="2324734" y="1215603"/>
                  <a:pt x="225759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PZE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5EC7341A-AB46-2902-32D3-A8937027A24A}"/>
              </a:ext>
            </a:extLst>
          </p:cNvPr>
          <p:cNvSpPr/>
          <p:nvPr/>
        </p:nvSpPr>
        <p:spPr>
          <a:xfrm>
            <a:off x="3244668" y="4741201"/>
            <a:ext cx="2325856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Sporządzenie protokołu zbiorczego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433EDF10-4D4F-046E-0143-B05CB92E6ED7}"/>
              </a:ext>
            </a:extLst>
          </p:cNvPr>
          <p:cNvSpPr/>
          <p:nvPr/>
        </p:nvSpPr>
        <p:spPr>
          <a:xfrm rot="21580948">
            <a:off x="2537874" y="5111458"/>
            <a:ext cx="645075" cy="502450"/>
          </a:xfrm>
          <a:custGeom>
            <a:avLst/>
            <a:gdLst>
              <a:gd name="connsiteX0" fmla="*/ 0 w 740639"/>
              <a:gd name="connsiteY0" fmla="*/ 100490 h 502449"/>
              <a:gd name="connsiteX1" fmla="*/ 489415 w 740639"/>
              <a:gd name="connsiteY1" fmla="*/ 100490 h 502449"/>
              <a:gd name="connsiteX2" fmla="*/ 489415 w 740639"/>
              <a:gd name="connsiteY2" fmla="*/ 0 h 502449"/>
              <a:gd name="connsiteX3" fmla="*/ 740639 w 740639"/>
              <a:gd name="connsiteY3" fmla="*/ 251225 h 502449"/>
              <a:gd name="connsiteX4" fmla="*/ 489415 w 740639"/>
              <a:gd name="connsiteY4" fmla="*/ 502449 h 502449"/>
              <a:gd name="connsiteX5" fmla="*/ 489415 w 740639"/>
              <a:gd name="connsiteY5" fmla="*/ 401959 h 502449"/>
              <a:gd name="connsiteX6" fmla="*/ 0 w 740639"/>
              <a:gd name="connsiteY6" fmla="*/ 401959 h 502449"/>
              <a:gd name="connsiteX7" fmla="*/ 0 w 740639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639" h="502449">
                <a:moveTo>
                  <a:pt x="740639" y="401958"/>
                </a:moveTo>
                <a:lnTo>
                  <a:pt x="251224" y="401958"/>
                </a:lnTo>
                <a:lnTo>
                  <a:pt x="251224" y="502448"/>
                </a:lnTo>
                <a:lnTo>
                  <a:pt x="0" y="251224"/>
                </a:lnTo>
                <a:lnTo>
                  <a:pt x="251224" y="1"/>
                </a:lnTo>
                <a:lnTo>
                  <a:pt x="251224" y="100491"/>
                </a:lnTo>
                <a:lnTo>
                  <a:pt x="740639" y="100491"/>
                </a:lnTo>
                <a:lnTo>
                  <a:pt x="740639" y="40195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35" tIns="100490" rIns="0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4FEA73B8-19C0-DBC7-5D91-AAF7565A572C}"/>
              </a:ext>
            </a:extLst>
          </p:cNvPr>
          <p:cNvSpPr/>
          <p:nvPr/>
        </p:nvSpPr>
        <p:spPr>
          <a:xfrm>
            <a:off x="346285" y="4745945"/>
            <a:ext cx="2143149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po egzaminie do OKE</a:t>
            </a:r>
          </a:p>
        </p:txBody>
      </p:sp>
      <p:sp>
        <p:nvSpPr>
          <p:cNvPr id="87046" name="Tytuł 1"/>
          <p:cNvSpPr txBox="1">
            <a:spLocks/>
          </p:cNvSpPr>
          <p:nvPr/>
        </p:nvSpPr>
        <p:spPr bwMode="auto">
          <a:xfrm>
            <a:off x="554281" y="1156167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 EGZAMINIE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189E59A-5CB0-4544-913E-D3358A2006F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8108B46-4889-ACDC-C733-90604B75834C}"/>
              </a:ext>
            </a:extLst>
          </p:cNvPr>
          <p:cNvGrpSpPr/>
          <p:nvPr/>
        </p:nvGrpSpPr>
        <p:grpSpPr>
          <a:xfrm>
            <a:off x="5630431" y="5028197"/>
            <a:ext cx="662570" cy="502449"/>
            <a:chOff x="2344454" y="3272809"/>
            <a:chExt cx="740639" cy="502449"/>
          </a:xfrm>
        </p:grpSpPr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id="{368A8A07-0F3B-58E9-B79C-856710F32B7C}"/>
                </a:ext>
              </a:extLst>
            </p:cNvPr>
            <p:cNvSpPr/>
            <p:nvPr/>
          </p:nvSpPr>
          <p:spPr>
            <a:xfrm rot="10780948">
              <a:off x="2344454" y="3272809"/>
              <a:ext cx="740639" cy="502449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 w="28575">
              <a:solidFill>
                <a:srgbClr val="86A5BE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6" name="Strzałka: w prawo 4">
              <a:extLst>
                <a:ext uri="{FF2B5EF4-FFF2-40B4-BE49-F238E27FC236}">
                  <a16:creationId xmlns:a16="http://schemas.microsoft.com/office/drawing/2014/main" id="{D34A9FD1-01DD-27B8-5134-F359E27D9692}"/>
                </a:ext>
              </a:extLst>
            </p:cNvPr>
            <p:cNvSpPr txBox="1"/>
            <p:nvPr/>
          </p:nvSpPr>
          <p:spPr>
            <a:xfrm rot="21580948">
              <a:off x="2495188" y="3372881"/>
              <a:ext cx="589904" cy="3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270747B-E7F9-03B4-3D7D-A150D385B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79" t="15184" r="31678" b="14943"/>
          <a:stretch>
            <a:fillRect/>
          </a:stretch>
        </p:blipFill>
        <p:spPr bwMode="auto">
          <a:xfrm>
            <a:off x="1008734" y="1660732"/>
            <a:ext cx="7126532" cy="49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BA3C26-A68D-52C7-DB8D-E2BC38A6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26</a:t>
            </a:fld>
            <a:endParaRPr lang="pl-PL" alt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128D081-CB49-A31C-7C37-4385AF63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534988"/>
            <a:ext cx="7886700" cy="7318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EC0DD23-B0AD-893D-49AF-5855E38600DB}"/>
              </a:ext>
            </a:extLst>
          </p:cNvPr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06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D452BEC-23F0-4DB7-AE79-40523B6A7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2669"/>
              </p:ext>
            </p:extLst>
          </p:nvPr>
        </p:nvGraphicFramePr>
        <p:xfrm>
          <a:off x="521955" y="2180673"/>
          <a:ext cx="8090200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96318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521749"/>
              </p:ext>
            </p:extLst>
          </p:nvPr>
        </p:nvGraphicFramePr>
        <p:xfrm>
          <a:off x="623887" y="1187083"/>
          <a:ext cx="7886700" cy="49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790729" y="6063602"/>
            <a:ext cx="7886700" cy="0"/>
          </a:xfrm>
          <a:prstGeom prst="line">
            <a:avLst/>
          </a:prstGeom>
          <a:ln>
            <a:noFill/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19DD76-D0F1-41C2-964A-73E841715E0D}"/>
              </a:ext>
            </a:extLst>
          </p:cNvPr>
          <p:cNvSpPr txBox="1"/>
          <p:nvPr/>
        </p:nvSpPr>
        <p:spPr>
          <a:xfrm>
            <a:off x="445771" y="136525"/>
            <a:ext cx="263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03103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OBSŁUGA SIOEZ</a:t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306B6A-F946-4953-8D16-9207918B5D3D}"/>
              </a:ext>
            </a:extLst>
          </p:cNvPr>
          <p:cNvSpPr txBox="1"/>
          <p:nvPr/>
        </p:nvSpPr>
        <p:spPr>
          <a:xfrm>
            <a:off x="633413" y="136525"/>
            <a:ext cx="263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7C3557-4726-49A3-8DD5-EEE1146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36093"/>
              </p:ext>
            </p:extLst>
          </p:nvPr>
        </p:nvGraphicFramePr>
        <p:xfrm>
          <a:off x="577939" y="2472613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9BB844-534C-4C97-9047-7FAE0BD9964A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615C605-DA20-515C-3FD7-3C02E6BB9A8C}"/>
              </a:ext>
            </a:extLst>
          </p:cNvPr>
          <p:cNvSpPr txBox="1">
            <a:spLocks/>
          </p:cNvSpPr>
          <p:nvPr/>
        </p:nvSpPr>
        <p:spPr bwMode="auto">
          <a:xfrm>
            <a:off x="623887" y="1002466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dirty="0">
                <a:latin typeface="+mj-lt"/>
              </a:rPr>
              <a:t>Egzaminy próbne należy zaplanować do </a:t>
            </a:r>
            <a:r>
              <a:rPr lang="pl-PL" altLang="pl-PL" sz="2000" dirty="0">
                <a:solidFill>
                  <a:srgbClr val="FF0000"/>
                </a:solidFill>
                <a:latin typeface="+mj-lt"/>
              </a:rPr>
              <a:t>8.05.2026 r.</a:t>
            </a:r>
            <a:endParaRPr lang="pl-PL" altLang="pl-PL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D38635E-6F52-5DB0-6192-082FA52F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0" y="1412789"/>
            <a:ext cx="8654134" cy="5027834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4" name="Nawias klamrowy zamykający 13">
            <a:extLst>
              <a:ext uri="{FF2B5EF4-FFF2-40B4-BE49-F238E27FC236}">
                <a16:creationId xmlns:a16="http://schemas.microsoft.com/office/drawing/2014/main" id="{0635E313-8E5E-F845-9DAD-86CC1D876AA5}"/>
              </a:ext>
            </a:extLst>
          </p:cNvPr>
          <p:cNvSpPr/>
          <p:nvPr/>
        </p:nvSpPr>
        <p:spPr>
          <a:xfrm>
            <a:off x="5045634" y="3346815"/>
            <a:ext cx="45719" cy="3637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B42D187-05B9-4A8B-9992-E61E16BCBD74}"/>
              </a:ext>
            </a:extLst>
          </p:cNvPr>
          <p:cNvCxnSpPr>
            <a:cxnSpLocks/>
          </p:cNvCxnSpPr>
          <p:nvPr/>
        </p:nvCxnSpPr>
        <p:spPr>
          <a:xfrm flipH="1">
            <a:off x="5325181" y="3528710"/>
            <a:ext cx="95736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85A6FC9-B16B-4A8A-817D-149673A066EB}"/>
              </a:ext>
            </a:extLst>
          </p:cNvPr>
          <p:cNvCxnSpPr>
            <a:cxnSpLocks/>
          </p:cNvCxnSpPr>
          <p:nvPr/>
        </p:nvCxnSpPr>
        <p:spPr>
          <a:xfrm flipV="1">
            <a:off x="6724961" y="4592603"/>
            <a:ext cx="639096" cy="363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ADCA6D-1FF2-4268-7254-3F8696B2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52537"/>
            <a:ext cx="8421929" cy="3010391"/>
          </a:xfrm>
          <a:prstGeom prst="rect">
            <a:avLst/>
          </a:prstGeom>
          <a:ln>
            <a:solidFill>
              <a:srgbClr val="000099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2579570" y="2954956"/>
            <a:ext cx="1087656" cy="346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6BA3EF2-4EFB-7FD3-E97C-05B1F818D0B6}"/>
              </a:ext>
            </a:extLst>
          </p:cNvPr>
          <p:cNvGrpSpPr/>
          <p:nvPr/>
        </p:nvGrpSpPr>
        <p:grpSpPr>
          <a:xfrm>
            <a:off x="628650" y="4704998"/>
            <a:ext cx="7886700" cy="1840181"/>
            <a:chOff x="0" y="659349"/>
            <a:chExt cx="7886700" cy="900465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60FD83CA-C3C3-3401-0338-D6DD6787D81A}"/>
                </a:ext>
              </a:extLst>
            </p:cNvPr>
            <p:cNvSpPr txBox="1"/>
            <p:nvPr/>
          </p:nvSpPr>
          <p:spPr>
            <a:xfrm>
              <a:off x="0" y="659349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SIOEZ w zakładce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Lista zdających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znajduje się niebieska ikona   </a:t>
              </a:r>
              <a:r>
                <a:rPr lang="pl-PL" sz="2000" kern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b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 jej wybraniu, pobierane są z systemu dane zdających, którzy nie aktywowali jeszcze swoich kont. </a:t>
              </a:r>
              <a:r>
                <a:rPr lang="pl-PL" sz="2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CKE zwraca się z prośbą o sukcesywne aktywowanie kont przez zdających</a:t>
              </a:r>
              <a:r>
                <a:rPr lang="pl-PL" sz="2000" kern="12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D461AF7-8FC0-148E-4D41-4CD4796C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09" y="4832010"/>
            <a:ext cx="246829" cy="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78272-8FC1-6AB6-77A4-AD3879AD7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7060978-77C4-4516-75D8-33666BAB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1631177"/>
            <a:ext cx="8846288" cy="3059003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30050" name="Symbol zastępczy numeru slajdu 3">
            <a:extLst>
              <a:ext uri="{FF2B5EF4-FFF2-40B4-BE49-F238E27FC236}">
                <a16:creationId xmlns:a16="http://schemas.microsoft.com/office/drawing/2014/main" id="{ACE4F835-34BA-1793-D31B-7F73B6DC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A475BE5-AF61-56E3-1E58-D41FD5A1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7B157D7-870B-B379-D9D9-4F8A9092318A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9FC93F0-F89E-CEFE-3593-B7CCFB572A56}"/>
              </a:ext>
            </a:extLst>
          </p:cNvPr>
          <p:cNvGrpSpPr/>
          <p:nvPr/>
        </p:nvGrpSpPr>
        <p:grpSpPr>
          <a:xfrm>
            <a:off x="391134" y="4801493"/>
            <a:ext cx="8414199" cy="2840072"/>
            <a:chOff x="-120558" y="170067"/>
            <a:chExt cx="8414199" cy="1389747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46C158D-172F-D280-85B5-4DCA2F14786D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456EA394-727C-08BD-73D6-630537CDD25D}"/>
                </a:ext>
              </a:extLst>
            </p:cNvPr>
            <p:cNvSpPr txBox="1"/>
            <p:nvPr/>
          </p:nvSpPr>
          <p:spPr>
            <a:xfrm>
              <a:off x="-120558" y="170067"/>
              <a:ext cx="8414199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4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Po akceptacji przekierowania system generuje Załącznik 16, który można pobrać z poziomu OE kierującego, OE przyjmującego i OKE</a:t>
              </a:r>
              <a:endParaRPr lang="pl-PL" sz="2400" kern="1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15F60EDC-E4FA-FA18-165D-1FB686514CFF}"/>
              </a:ext>
            </a:extLst>
          </p:cNvPr>
          <p:cNvCxnSpPr>
            <a:cxnSpLocks/>
          </p:cNvCxnSpPr>
          <p:nvPr/>
        </p:nvCxnSpPr>
        <p:spPr>
          <a:xfrm flipH="1" flipV="1">
            <a:off x="2143754" y="1958231"/>
            <a:ext cx="317504" cy="346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B5EF-E065-2DD6-4CF5-E1AC402E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>
            <a:extLst>
              <a:ext uri="{FF2B5EF4-FFF2-40B4-BE49-F238E27FC236}">
                <a16:creationId xmlns:a16="http://schemas.microsoft.com/office/drawing/2014/main" id="{1FDF1E73-F57D-43FB-6BDA-7F53DE79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0BD08EA-083C-CC2C-F4F7-66B019B9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B5ADF7A-81DE-B5C8-9998-76807F93744C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90089FD-EED3-B32C-C65B-01B1354DBD64}"/>
              </a:ext>
            </a:extLst>
          </p:cNvPr>
          <p:cNvSpPr/>
          <p:nvPr/>
        </p:nvSpPr>
        <p:spPr>
          <a:xfrm>
            <a:off x="511692" y="6034938"/>
            <a:ext cx="7886700" cy="16066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13AA7F-7387-CC5A-C70D-41182D64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3" y="1022350"/>
            <a:ext cx="3997769" cy="5778826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E6F89D1-B8FA-80BF-216C-81220D5EAB6C}"/>
              </a:ext>
            </a:extLst>
          </p:cNvPr>
          <p:cNvSpPr txBox="1"/>
          <p:nvPr/>
        </p:nvSpPr>
        <p:spPr>
          <a:xfrm>
            <a:off x="5293683" y="3205591"/>
            <a:ext cx="3382728" cy="7061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4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Załącznik 16</a:t>
            </a:r>
            <a:endParaRPr lang="pl-PL" sz="24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611712" y="2419074"/>
            <a:ext cx="6104632" cy="1389994"/>
          </a:xfrm>
          <a:prstGeom prst="roundRect">
            <a:avLst/>
          </a:prstGeom>
          <a:noFill/>
          <a:ln w="25400" cap="flat" cmpd="sng" algn="ctr">
            <a:solidFill>
              <a:srgbClr val="86A5BE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lvl="1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Tylko w Formule 2019</a:t>
            </a:r>
            <a:r>
              <a:rPr lang="pl-PL" sz="2600" b="1" dirty="0">
                <a:solidFill>
                  <a:srgbClr val="000099"/>
                </a:solidFill>
                <a:cs typeface="Calibri" panose="020F0502020204030204" pitchFamily="34" charset="0"/>
              </a:rPr>
              <a:t> </a:t>
            </a:r>
          </a:p>
          <a:p>
            <a:pPr marL="0" lvl="1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200" b="1" dirty="0">
                <a:solidFill>
                  <a:srgbClr val="000099"/>
                </a:solidFill>
                <a:cs typeface="Calibri" panose="020F0502020204030204" pitchFamily="34" charset="0"/>
              </a:rPr>
              <a:t>Zgłoszenia w SIOEZ do 14 dni od rozpoczęcia kursu</a:t>
            </a:r>
          </a:p>
          <a:p>
            <a:pPr marL="92075" lvl="1" indent="-87313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cs typeface="Calibri" panose="020F0502020204030204" pitchFamily="34" charset="0"/>
              </a:rPr>
              <a:t>Po przekazaniu kursu do OKE nie można już wprowadzać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427656" y="2623863"/>
            <a:ext cx="1995487" cy="805253"/>
          </a:xfrm>
          <a:prstGeom prst="rightArrow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32CA0F-BD66-4BD4-85A7-F6A660E11F5C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3E0D2B-7375-4245-A0DA-9FEB33F23AC4}"/>
              </a:ext>
            </a:extLst>
          </p:cNvPr>
          <p:cNvSpPr txBox="1"/>
          <p:nvPr/>
        </p:nvSpPr>
        <p:spPr>
          <a:xfrm>
            <a:off x="461123" y="4312025"/>
            <a:ext cx="8375322" cy="22634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Po zakończeniu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KKZ dla każdej osoby, która ukończyła kurs należy wprowadzić</a:t>
            </a: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: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datę zakończenia kursu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numer zaświadczenia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a następnie zakończyć kurs w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pierwszej zakładce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endParaRPr lang="pl-PL" sz="2000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rgbClr val="FF0000"/>
                </a:solidFill>
                <a:cs typeface="Segoe UI Semibold" panose="020B0702040204020203" pitchFamily="34" charset="0"/>
              </a:rPr>
              <a:t>Kursy powinny być już zakończone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endParaRPr lang="pl-PL" sz="2000" kern="1200" dirty="0"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EDF7B3D-2ABB-826C-4375-3BEF329253DA}"/>
              </a:ext>
            </a:extLst>
          </p:cNvPr>
          <p:cNvSpPr txBox="1">
            <a:spLocks/>
          </p:cNvSpPr>
          <p:nvPr/>
        </p:nvSpPr>
        <p:spPr bwMode="auto">
          <a:xfrm>
            <a:off x="633413" y="792163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31C317F-F6F0-2429-C9AD-0B3939E7D8D2}"/>
              </a:ext>
            </a:extLst>
          </p:cNvPr>
          <p:cNvSpPr txBox="1">
            <a:spLocks/>
          </p:cNvSpPr>
          <p:nvPr/>
        </p:nvSpPr>
        <p:spPr bwMode="auto">
          <a:xfrm>
            <a:off x="623887" y="1120450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KWALIFIKACYJNE KURSY ZAWODOWE </a:t>
            </a:r>
            <a:endParaRPr lang="pl-PL" altLang="pl-PL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E180D97-9C43-7C3C-FE2C-BDA0BAD70643}"/>
              </a:ext>
            </a:extLst>
          </p:cNvPr>
          <p:cNvSpPr/>
          <p:nvPr/>
        </p:nvSpPr>
        <p:spPr>
          <a:xfrm>
            <a:off x="426097" y="1270715"/>
            <a:ext cx="80940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Proszę pamiętać: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o uzupełnieniu w SIOEZ składów ZN, asystentów technicznych i operatorów pracowni informatycznej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</a:t>
            </a:r>
            <a:br>
              <a:rPr lang="pl-PL" altLang="pl-PL" sz="2400" dirty="0">
                <a:latin typeface="+mn-lt"/>
                <a:cs typeface="Calibri" panose="020F0502020204030204" pitchFamily="34" charset="0"/>
              </a:rPr>
            </a:b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do 04.05.2026 r.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że, po zaakceptowaniu egzaminów w SIOEZ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deklaracje odrzuca OKE </a:t>
            </a:r>
          </a:p>
          <a:p>
            <a:pPr marL="622300" indent="-260350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 wpisaniu oznaczenia egzaminu (np. 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20240223/246401-XXXXX/74863754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) na etykiecie koperty zwrotnej, </a:t>
            </a:r>
            <a:r>
              <a:rPr lang="pl-PL" altLang="pl-PL" sz="24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tylko dla modelu d i dk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o wygenerowaniu w SIOEZ protokołów z sali nie później niż dzień po egzaminie –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 48 godzinach system blokuje generowanie</a:t>
            </a:r>
          </a:p>
        </p:txBody>
      </p:sp>
    </p:spTree>
    <p:extLst>
      <p:ext uri="{BB962C8B-B14F-4D97-AF65-F5344CB8AC3E}">
        <p14:creationId xmlns:p14="http://schemas.microsoft.com/office/powerpoint/2010/main" val="3638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id="{3EC66C23-6118-6815-B432-31742E2A3DF1}"/>
              </a:ext>
            </a:extLst>
          </p:cNvPr>
          <p:cNvSpPr/>
          <p:nvPr/>
        </p:nvSpPr>
        <p:spPr>
          <a:xfrm>
            <a:off x="633413" y="1798353"/>
            <a:ext cx="7979645" cy="0"/>
          </a:xfrm>
          <a:prstGeom prst="lin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84A0D75B-16C4-C9FE-88F6-5C381DADBA54}"/>
              </a:ext>
            </a:extLst>
          </p:cNvPr>
          <p:cNvSpPr/>
          <p:nvPr/>
        </p:nvSpPr>
        <p:spPr>
          <a:xfrm>
            <a:off x="633413" y="1970984"/>
            <a:ext cx="7979645" cy="1674650"/>
          </a:xfrm>
          <a:custGeom>
            <a:avLst/>
            <a:gdLst>
              <a:gd name="connsiteX0" fmla="*/ 0 w 7979645"/>
              <a:gd name="connsiteY0" fmla="*/ 0 h 1674650"/>
              <a:gd name="connsiteX1" fmla="*/ 7979645 w 7979645"/>
              <a:gd name="connsiteY1" fmla="*/ 0 h 1674650"/>
              <a:gd name="connsiteX2" fmla="*/ 7979645 w 7979645"/>
              <a:gd name="connsiteY2" fmla="*/ 1674650 h 1674650"/>
              <a:gd name="connsiteX3" fmla="*/ 0 w 7979645"/>
              <a:gd name="connsiteY3" fmla="*/ 1674650 h 1674650"/>
              <a:gd name="connsiteX4" fmla="*/ 0 w 7979645"/>
              <a:gd name="connsiteY4" fmla="*/ 0 h 16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674650">
                <a:moveTo>
                  <a:pt x="0" y="0"/>
                </a:moveTo>
                <a:lnTo>
                  <a:pt x="7979645" y="0"/>
                </a:lnTo>
                <a:lnTo>
                  <a:pt x="7979645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(konta użytkowników, wprowadzanie zdających, składanie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deklaracji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zdających, wprowadzanie kursów KKZ, miejsca egzaminowania, upoważnienia, przekierowania zdających, planowanie egzaminów, zakończenie egzaminów)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kierownik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Andrzej Pasiut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608 039 681 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z-ca kierownika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Sabina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Czajka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kern="1200" dirty="0">
                <a:ea typeface="Calibri" panose="020F0502020204030204" pitchFamily="34" charset="0"/>
                <a:cs typeface="Times New Roman" panose="02020603050405020304" pitchFamily="18" charset="0"/>
              </a:rPr>
              <a:t>el.  501 096 106</a:t>
            </a:r>
            <a:endParaRPr lang="pl-PL" strike="sngStrike" kern="1200" dirty="0">
              <a:cs typeface="Segoe UI Semibold" panose="020B07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5A027A60-BBB6-2CA5-52F8-0C168F0C7413}"/>
              </a:ext>
            </a:extLst>
          </p:cNvPr>
          <p:cNvSpPr/>
          <p:nvPr/>
        </p:nvSpPr>
        <p:spPr>
          <a:xfrm>
            <a:off x="633413" y="4543723"/>
            <a:ext cx="7979645" cy="1546561"/>
          </a:xfrm>
          <a:custGeom>
            <a:avLst/>
            <a:gdLst>
              <a:gd name="connsiteX0" fmla="*/ 0 w 7979645"/>
              <a:gd name="connsiteY0" fmla="*/ 0 h 1546561"/>
              <a:gd name="connsiteX1" fmla="*/ 7979645 w 7979645"/>
              <a:gd name="connsiteY1" fmla="*/ 0 h 1546561"/>
              <a:gd name="connsiteX2" fmla="*/ 7979645 w 7979645"/>
              <a:gd name="connsiteY2" fmla="*/ 1546561 h 1546561"/>
              <a:gd name="connsiteX3" fmla="*/ 0 w 7979645"/>
              <a:gd name="connsiteY3" fmla="*/ 1546561 h 1546561"/>
              <a:gd name="connsiteX4" fmla="*/ 0 w 7979645"/>
              <a:gd name="connsiteY4" fmla="*/ 0 h 15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546561">
                <a:moveTo>
                  <a:pt x="0" y="0"/>
                </a:moveTo>
                <a:lnTo>
                  <a:pt x="7979645" y="0"/>
                </a:lnTo>
                <a:lnTo>
                  <a:pt x="7979645" y="1546561"/>
                </a:lnTo>
                <a:lnTo>
                  <a:pt x="0" y="1546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(konta użytkowników, dodawanie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 do systemu, zgłaszanie absolwentów, wydawanie świadectw i dyplomów)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kierownik: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Tomasz Pluta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tel.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503 615 502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informatyk: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Łukasz Herman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503 615 487</a:t>
            </a:r>
            <a:endParaRPr lang="pl-PL" sz="1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 flipV="1">
            <a:off x="594085" y="4349214"/>
            <a:ext cx="7979645" cy="22367"/>
          </a:xfrm>
          <a:prstGeom prst="line">
            <a:avLst/>
          </a:prstGeom>
          <a:blipFill rotWithShape="0">
            <a:blip r:embed="rId4"/>
            <a:stretch>
              <a:fillRect/>
            </a:stretch>
          </a:blipFill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81719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52163"/>
              </p:ext>
            </p:extLst>
          </p:nvPr>
        </p:nvGraphicFramePr>
        <p:xfrm>
          <a:off x="633845" y="919547"/>
          <a:ext cx="7886700" cy="580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38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3455" y="342639"/>
            <a:ext cx="7886700" cy="37079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KOMUNIKATY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FDC23E-54B3-4288-AAF8-F79C785E1AF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343659"/>
              </p:ext>
            </p:extLst>
          </p:nvPr>
        </p:nvGraphicFramePr>
        <p:xfrm>
          <a:off x="633413" y="1265873"/>
          <a:ext cx="7886700" cy="425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015A1D-B9B8-15B4-4739-83B3C78EE672}"/>
              </a:ext>
            </a:extLst>
          </p:cNvPr>
          <p:cNvSpPr txBox="1"/>
          <p:nvPr/>
        </p:nvSpPr>
        <p:spPr>
          <a:xfrm>
            <a:off x="512466" y="5383298"/>
            <a:ext cx="8119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Procedura organizowania i przeprowadzania testu kwalifikacyjnego </a:t>
            </a:r>
          </a:p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w zakresie kwalifikacji wstępnej dla uczniów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JEST PRZEPROWADZANY DLA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49732"/>
              </p:ext>
            </p:extLst>
          </p:nvPr>
        </p:nvGraphicFramePr>
        <p:xfrm>
          <a:off x="597429" y="1636054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94089"/>
              </p:ext>
            </p:extLst>
          </p:nvPr>
        </p:nvGraphicFramePr>
        <p:xfrm>
          <a:off x="456665" y="1076967"/>
          <a:ext cx="8230669" cy="5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8F83E3-3750-4875-913C-81731E7B88B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722993"/>
              </p:ext>
            </p:extLst>
          </p:nvPr>
        </p:nvGraphicFramePr>
        <p:xfrm>
          <a:off x="497636" y="98273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A049D89-C6F0-4D20-B5CC-347A7706B44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42</a:t>
            </a:fld>
            <a:endParaRPr lang="pl-PL" alt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065A4F6-93DF-48D7-9F10-3831062DDECB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5991F4-2D96-F040-B134-BAFA043DC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0" y="1002862"/>
            <a:ext cx="8807719" cy="41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43</a:t>
            </a:fld>
            <a:endParaRPr lang="pl-PL" alt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33679" y="5665525"/>
            <a:ext cx="6476642" cy="9233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Po wypełnieniu oświadczenia do umów proszę zwrócić uwagę,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czy w ostatniej kolumnie pojawia się informacja o wysłaniu oraz czy kolor tła zmienił się na zielony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5437EE7-BD37-4222-9C1B-EDD2925BC0A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E6662FC-E3C2-976B-93F1-F8BB6B77C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7" y="730810"/>
            <a:ext cx="8742066" cy="4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86600" y="6411487"/>
            <a:ext cx="2057400" cy="365125"/>
          </a:xfrm>
        </p:spPr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44</a:t>
            </a:fld>
            <a:endParaRPr lang="pl-PL" alt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3336" y="5211158"/>
            <a:ext cx="7757328" cy="1200329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jest przygotowana przez OKE i umieszczona w Serwisie dla egzaminatorów, w ostatniej kolumnie pojawia się przycisk </a:t>
            </a:r>
            <a:r>
              <a:rPr lang="pl-PL" i="1" dirty="0">
                <a:latin typeface="+mn-lt"/>
                <a:cs typeface="Calibri" panose="020F0502020204030204" pitchFamily="34" charset="0"/>
              </a:rPr>
              <a:t>Generuj link do umowy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nie jest jeszcze przygotowana, znajduje się tam komunikat </a:t>
            </a:r>
            <a:r>
              <a:rPr lang="pl-PL" i="1" dirty="0">
                <a:solidFill>
                  <a:srgbClr val="0033CC"/>
                </a:solidFill>
                <a:latin typeface="+mn-lt"/>
                <a:cs typeface="Calibri" panose="020F0502020204030204" pitchFamily="34" charset="0"/>
              </a:rPr>
              <a:t>Umowa nie jest jeszcze gotowa do pobrania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0D533DF-EC39-43B3-81D9-84ADEFAC982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820367-3D06-1BAA-F2C6-EBFC4F55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5" y="543527"/>
            <a:ext cx="8638350" cy="44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Łącznik prosty 2">
            <a:extLst>
              <a:ext uri="{FF2B5EF4-FFF2-40B4-BE49-F238E27FC236}">
                <a16:creationId xmlns:a16="http://schemas.microsoft.com/office/drawing/2014/main" id="{8272288F-16E8-828E-4E61-D933253D5192}"/>
              </a:ext>
            </a:extLst>
          </p:cNvPr>
          <p:cNvSpPr/>
          <p:nvPr/>
        </p:nvSpPr>
        <p:spPr>
          <a:xfrm>
            <a:off x="458619" y="1333321"/>
            <a:ext cx="8182462" cy="0"/>
          </a:xfrm>
          <a:prstGeom prst="lin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6FE09DF4-842D-F302-1993-29F9973976A2}"/>
              </a:ext>
            </a:extLst>
          </p:cNvPr>
          <p:cNvSpPr/>
          <p:nvPr/>
        </p:nvSpPr>
        <p:spPr>
          <a:xfrm>
            <a:off x="421956" y="1457900"/>
            <a:ext cx="8309609" cy="1545402"/>
          </a:xfrm>
          <a:custGeom>
            <a:avLst/>
            <a:gdLst>
              <a:gd name="connsiteX0" fmla="*/ 0 w 8309609"/>
              <a:gd name="connsiteY0" fmla="*/ 0 h 1545402"/>
              <a:gd name="connsiteX1" fmla="*/ 8309609 w 8309609"/>
              <a:gd name="connsiteY1" fmla="*/ 0 h 1545402"/>
              <a:gd name="connsiteX2" fmla="*/ 8309609 w 8309609"/>
              <a:gd name="connsiteY2" fmla="*/ 1545402 h 1545402"/>
              <a:gd name="connsiteX3" fmla="*/ 0 w 8309609"/>
              <a:gd name="connsiteY3" fmla="*/ 1545402 h 1545402"/>
              <a:gd name="connsiteX4" fmla="*/ 0 w 8309609"/>
              <a:gd name="connsiteY4" fmla="*/ 0 h 1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09" h="1545402">
                <a:moveTo>
                  <a:pt x="0" y="0"/>
                </a:moveTo>
                <a:lnTo>
                  <a:pt x="8309609" y="0"/>
                </a:lnTo>
                <a:lnTo>
                  <a:pt x="8309609" y="1545402"/>
                </a:lnTo>
                <a:lnTo>
                  <a:pt x="0" y="1545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66700" lvl="0" indent="-266700" algn="l" defTabSz="8890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Po zakończeniu egzaminu w OE, należy odesłać do OKE podpisane: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1. umowy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2. rachunki do umów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3. potwierdzenie udziału w egzaminie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DBE80A51-7008-B793-1424-C724B727F5A1}"/>
              </a:ext>
            </a:extLst>
          </p:cNvPr>
          <p:cNvSpPr/>
          <p:nvPr/>
        </p:nvSpPr>
        <p:spPr>
          <a:xfrm>
            <a:off x="421956" y="3428999"/>
            <a:ext cx="8301506" cy="3117275"/>
          </a:xfrm>
          <a:custGeom>
            <a:avLst/>
            <a:gdLst>
              <a:gd name="connsiteX0" fmla="*/ 0 w 8301506"/>
              <a:gd name="connsiteY0" fmla="*/ 0 h 3559550"/>
              <a:gd name="connsiteX1" fmla="*/ 8301506 w 8301506"/>
              <a:gd name="connsiteY1" fmla="*/ 0 h 3559550"/>
              <a:gd name="connsiteX2" fmla="*/ 8301506 w 8301506"/>
              <a:gd name="connsiteY2" fmla="*/ 3559550 h 3559550"/>
              <a:gd name="connsiteX3" fmla="*/ 0 w 8301506"/>
              <a:gd name="connsiteY3" fmla="*/ 3559550 h 3559550"/>
              <a:gd name="connsiteX4" fmla="*/ 0 w 8301506"/>
              <a:gd name="connsiteY4" fmla="*/ 0 h 35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506" h="3559550">
                <a:moveTo>
                  <a:pt x="0" y="0"/>
                </a:moveTo>
                <a:lnTo>
                  <a:pt x="8301506" y="0"/>
                </a:lnTo>
                <a:lnTo>
                  <a:pt x="8301506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Należy pamiętać o poprawnym wypełnieniu danych i oświadczenia zleceniobiorcy oraz poprawnym przeliczeniu godzin przez asystenta technicznego/operatora pracowni informatycznej (według wzoru)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Przypominamy o konieczności aktualizacji danych (adres e-mail)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w Serwisie dla egzaminatorów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Informacje o niepoprawnie wystawionych rachunkach zostaną przesłane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na wskazany przez zleceniobiorcę adres e-mail</a:t>
            </a:r>
          </a:p>
          <a:p>
            <a:pPr lvl="0" algn="just" defTabSz="889000">
              <a:spcAft>
                <a:spcPct val="35000"/>
              </a:spcAft>
            </a:pPr>
            <a:r>
              <a:rPr lang="pl-PL" sz="2000" b="0" i="0" u="none" strike="noStrike" kern="1200" dirty="0">
                <a:effectLst/>
                <a:latin typeface="+mn-lt"/>
              </a:rPr>
              <a:t>W razie wątpliwości dotyczących wystawienia </a:t>
            </a:r>
            <a:r>
              <a:rPr lang="pl-PL" sz="2000" dirty="0"/>
              <a:t>rachunku – </a:t>
            </a:r>
            <a:r>
              <a:rPr lang="pl-PL" sz="2000" b="0" i="0" u="none" strike="noStrike" kern="1200" dirty="0">
                <a:effectLst/>
                <a:latin typeface="+mn-lt"/>
              </a:rPr>
              <a:t>tel. </a:t>
            </a:r>
            <a:r>
              <a:rPr lang="pl-PL" sz="2000" dirty="0"/>
              <a:t>503 616 586 lub 503 616 498</a:t>
            </a:r>
            <a:endParaRPr lang="pl-PL" sz="2000" b="0" i="0" u="none" strike="noStrike" kern="1200" dirty="0">
              <a:effectLst/>
              <a:latin typeface="+mn-lt"/>
            </a:endParaRP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8650" y="420509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421956" y="3104119"/>
            <a:ext cx="8219125" cy="4834"/>
          </a:xfrm>
          <a:prstGeom prst="line">
            <a:avLst/>
          </a:prstGeom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D2DB7C-7885-4B56-8020-8CF96114F3A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6546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E353B3A-2ED9-19F3-C1F6-32440843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" y="1239967"/>
            <a:ext cx="8402223" cy="48584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DANYCH ZLECENIOBIORCY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(EGZAMINATOR, ASYSTENT TECHNICZNY, OPERATOR PRACOWNI INFORMATYCZNEJ)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>
            <a:off x="4743084" y="3669181"/>
            <a:ext cx="1158366" cy="3876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zaokrąglony 3"/>
          <p:cNvSpPr/>
          <p:nvPr/>
        </p:nvSpPr>
        <p:spPr>
          <a:xfrm>
            <a:off x="5901450" y="3281576"/>
            <a:ext cx="2836985" cy="7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numeru konta bankowego i podpisie pod danymi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FF3688C-8CDC-BA7F-91A8-A3E6B7771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88" y="2138166"/>
            <a:ext cx="7851223" cy="4452478"/>
          </a:xfrm>
          <a:prstGeom prst="rect">
            <a:avLst/>
          </a:prstGeom>
        </p:spPr>
      </p:pic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6117685" y="3921652"/>
            <a:ext cx="327792" cy="29750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6033605" y="4221542"/>
            <a:ext cx="2962275" cy="1156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Sposób przeliczania kwoty za jedną zmianę: 5,809% x </a:t>
            </a:r>
            <a:r>
              <a:rPr lang="pl-PL" sz="1200" b="1" dirty="0">
                <a:solidFill>
                  <a:schemeClr val="tx1"/>
                </a:solidFill>
              </a:rPr>
              <a:t>aktualna stawka nauczyciela dyplomowanego</a:t>
            </a:r>
            <a:r>
              <a:rPr lang="pl-PL" sz="1200" dirty="0">
                <a:solidFill>
                  <a:schemeClr val="tx1"/>
                </a:solidFill>
              </a:rPr>
              <a:t>. Wynik zaokrąglamy do dwóch miejsc po przecinku.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sesji 2026 LATO kwota wynosi </a:t>
            </a:r>
            <a:r>
              <a:rPr lang="pl-PL" sz="1200" b="1" dirty="0">
                <a:solidFill>
                  <a:schemeClr val="tx1"/>
                </a:solidFill>
              </a:rPr>
              <a:t>371,60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b="1" dirty="0">
                <a:solidFill>
                  <a:schemeClr val="tx1"/>
                </a:solidFill>
              </a:rPr>
              <a:t>zł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49539" y="3938047"/>
            <a:ext cx="2232646" cy="838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Wystawiamy jeden rachunek do jednej umowy, a nie odrębne rachunki do każdej kwalifikacji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382185" y="4003280"/>
            <a:ext cx="480236" cy="34830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13" y="1385691"/>
            <a:ext cx="29622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zaokrąglony 18"/>
          <p:cNvSpPr/>
          <p:nvPr/>
        </p:nvSpPr>
        <p:spPr>
          <a:xfrm>
            <a:off x="963038" y="1414485"/>
            <a:ext cx="2607098" cy="815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poprawnie wystawiony rachunek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570136" y="1789188"/>
            <a:ext cx="2207937" cy="2138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89592" y="1799878"/>
            <a:ext cx="480236" cy="53545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595456F2-BFC7-B6F8-14FB-AEA1F8E5F900}"/>
              </a:ext>
            </a:extLst>
          </p:cNvPr>
          <p:cNvSpPr/>
          <p:nvPr/>
        </p:nvSpPr>
        <p:spPr>
          <a:xfrm>
            <a:off x="6281580" y="5607322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5A6EFD-C713-FBA6-6DB8-85EDF43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(EGZAMINATOR)</a:t>
            </a:r>
          </a:p>
        </p:txBody>
      </p:sp>
    </p:spTree>
    <p:extLst>
      <p:ext uri="{BB962C8B-B14F-4D97-AF65-F5344CB8AC3E}">
        <p14:creationId xmlns:p14="http://schemas.microsoft.com/office/powerpoint/2010/main" val="29444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0" grpId="0" animBg="1"/>
      <p:bldP spid="11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901C37A-B3EB-F4C1-4792-2519D2ACF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751" y="1789996"/>
            <a:ext cx="6192110" cy="4907914"/>
          </a:xfrm>
          <a:prstGeom prst="rect">
            <a:avLst/>
          </a:prstGeom>
        </p:spPr>
      </p:pic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8" name="Łącznik prosty ze strzałką 7"/>
          <p:cNvCxnSpPr>
            <a:cxnSpLocks/>
          </p:cNvCxnSpPr>
          <p:nvPr/>
        </p:nvCxnSpPr>
        <p:spPr>
          <a:xfrm flipH="1">
            <a:off x="3449202" y="1400554"/>
            <a:ext cx="3052582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" y="1161572"/>
            <a:ext cx="3117280" cy="63292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Łącznik prosty ze strzałką 11"/>
          <p:cNvCxnSpPr>
            <a:cxnSpLocks/>
          </p:cNvCxnSpPr>
          <p:nvPr/>
        </p:nvCxnSpPr>
        <p:spPr>
          <a:xfrm flipH="1">
            <a:off x="5227711" y="1490764"/>
            <a:ext cx="1285777" cy="32473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</p:cNvCxnSpPr>
          <p:nvPr/>
        </p:nvCxnSpPr>
        <p:spPr>
          <a:xfrm flipV="1">
            <a:off x="2679444" y="2552281"/>
            <a:ext cx="1279607" cy="112541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40256" y="3613565"/>
            <a:ext cx="2570189" cy="100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Czas trwania egzaminu wynika </a:t>
            </a:r>
          </a:p>
          <a:p>
            <a:r>
              <a:rPr lang="pl-PL" sz="1200" dirty="0">
                <a:solidFill>
                  <a:schemeClr val="tx1"/>
                </a:solidFill>
              </a:rPr>
              <a:t>z harmonogramu dyr. CKE dla danej kwalifikacji i </a:t>
            </a:r>
            <a:r>
              <a:rPr lang="pl-PL" sz="1200" i="1" dirty="0">
                <a:solidFill>
                  <a:schemeClr val="tx1"/>
                </a:solidFill>
              </a:rPr>
              <a:t>Informacji o organizacji 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i przeprowadzeniu egzaminu zawodowego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445441" y="1488908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451069" y="1662436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445441" y="1803349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451069" y="1488908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445441" y="1662436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451069" y="1815499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381208" y="1106473"/>
            <a:ext cx="2708885" cy="76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i poprawnie wystawiony rachunek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B67A498-036F-6A27-F275-418FE04A185E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8E8A22B-61BE-4991-5455-15702F1A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41498"/>
            <a:ext cx="8924511" cy="74421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(ASYSTENT TECHNICZNY)</a:t>
            </a:r>
          </a:p>
        </p:txBody>
      </p:sp>
    </p:spTree>
    <p:extLst>
      <p:ext uri="{BB962C8B-B14F-4D97-AF65-F5344CB8AC3E}">
        <p14:creationId xmlns:p14="http://schemas.microsoft.com/office/powerpoint/2010/main" val="15161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76E8-1AEC-DF54-89F5-3B0748C7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ymbol zastępczy numeru slajdu 2">
            <a:extLst>
              <a:ext uri="{FF2B5EF4-FFF2-40B4-BE49-F238E27FC236}">
                <a16:creationId xmlns:a16="http://schemas.microsoft.com/office/drawing/2014/main" id="{7760E3C0-383E-14BF-CD0A-233C4674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39463E3-7D11-F77B-00F7-3206E5DEB3E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66A40E1-987B-31F5-681D-AEBB53671F2F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222463-48DD-891B-0CA5-052C1402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(OPERATOR PRACOWNI INFORMATYCZNEJ – CZĘŚĆ PISEMNA)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BF29A3E-45F0-4F0C-2F7B-3E22EC63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22" y="1904474"/>
            <a:ext cx="8802356" cy="36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b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5377149"/>
              </p:ext>
            </p:extLst>
          </p:nvPr>
        </p:nvGraphicFramePr>
        <p:xfrm>
          <a:off x="520861" y="1527243"/>
          <a:ext cx="8160152" cy="354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cs typeface="Calibri" panose="020F0502020204030204" pitchFamily="34" charset="0"/>
              </a:rPr>
              <a:t>EGZAMIN JEST PRZEPROWADZANY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F87BC5F-1492-0124-C598-9E9164E7EDB3}"/>
              </a:ext>
            </a:extLst>
          </p:cNvPr>
          <p:cNvSpPr txBox="1"/>
          <p:nvPr/>
        </p:nvSpPr>
        <p:spPr>
          <a:xfrm>
            <a:off x="554282" y="5359133"/>
            <a:ext cx="812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0000"/>
                </a:solidFill>
              </a:rPr>
              <a:t>Egzamin w Formule 2012 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</a:rPr>
              <a:t>nie jest przeprowadzany od sesji 2026 Zima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3591-BC9E-0251-E32E-BD863769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ymbol zastępczy numeru slajdu 2">
            <a:extLst>
              <a:ext uri="{FF2B5EF4-FFF2-40B4-BE49-F238E27FC236}">
                <a16:creationId xmlns:a16="http://schemas.microsoft.com/office/drawing/2014/main" id="{623C09A7-9EBF-37FF-8CBF-6AE45C63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362E74C-6132-2D3A-CA96-F37D96386B56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EE2F2BC-CA03-4BEE-7063-9DDB34BDAFA3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AE90282-A502-D081-C25F-949670EB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(OPERATOR PRACOWNI INFORMATYCZNEJ – CZĘŚĆ PRAKTYCZNA)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68D129-A059-7249-F23E-E95289D3C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6" y="1663892"/>
            <a:ext cx="8570267" cy="4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3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45009BE-A98F-3483-1021-E8F17CD44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465" y="1249495"/>
            <a:ext cx="7985070" cy="5055475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5765334" y="5778177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5405334" y="3849309"/>
            <a:ext cx="1071468" cy="215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6476802" y="365028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6795221" y="3638190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(patrz kolejny slajd)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5C78E21-74C5-4DC8-B11F-8D6DE5C49EB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4" name="Łącznik prosty ze strzałką 13"/>
          <p:cNvCxnSpPr>
            <a:cxnSpLocks/>
          </p:cNvCxnSpPr>
          <p:nvPr/>
        </p:nvCxnSpPr>
        <p:spPr>
          <a:xfrm flipH="1">
            <a:off x="4378685" y="6051160"/>
            <a:ext cx="1026649" cy="1873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5405334" y="579126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AB44ED7-C5F8-7215-F81C-5461D62493FD}"/>
              </a:ext>
            </a:extLst>
          </p:cNvPr>
          <p:cNvSpPr txBox="1"/>
          <p:nvPr/>
        </p:nvSpPr>
        <p:spPr>
          <a:xfrm rot="2981086">
            <a:off x="6384437" y="1841159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l-PL" sz="1200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26" grpId="0" animBg="1"/>
      <p:bldP spid="113675" grpId="0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5D28A5C-A0CE-CC9E-9D5D-457CD5F9A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199" y="1274719"/>
            <a:ext cx="7337950" cy="498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2075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428238" y="4456387"/>
            <a:ext cx="643102" cy="18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4797828" y="434295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5057122" y="333853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323627" y="3518533"/>
            <a:ext cx="747713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0A9F9B9-4E0F-4228-99AA-EA5CCFCD31B9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>
            <a:extLst>
              <a:ext uri="{FF2B5EF4-FFF2-40B4-BE49-F238E27FC236}">
                <a16:creationId xmlns:a16="http://schemas.microsoft.com/office/drawing/2014/main" id="{2BFC3AD9-7B69-0588-CEEE-3A85E537F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947" y="1167826"/>
            <a:ext cx="6997431" cy="47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H="1">
            <a:off x="5017275" y="4292386"/>
            <a:ext cx="377205" cy="1599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5380750" y="403152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52D2EF-B257-4673-976F-B9121EE0A9B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A208329-CEEF-C80A-1DC2-06B4015BD32A}"/>
              </a:ext>
            </a:extLst>
          </p:cNvPr>
          <p:cNvSpPr txBox="1"/>
          <p:nvPr/>
        </p:nvSpPr>
        <p:spPr>
          <a:xfrm>
            <a:off x="2878638" y="5836852"/>
            <a:ext cx="519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Potwierdzenie udziału w egzaminie </a:t>
            </a:r>
            <a:r>
              <a:rPr lang="pl-PL" sz="1200" b="1" dirty="0">
                <a:solidFill>
                  <a:srgbClr val="FF0000"/>
                </a:solidFill>
              </a:rPr>
              <a:t>operatora pracowni informatycznej </a:t>
            </a:r>
            <a:r>
              <a:rPr lang="pl-PL" sz="1200" dirty="0">
                <a:solidFill>
                  <a:srgbClr val="FF0000"/>
                </a:solidFill>
              </a:rPr>
              <a:t>zostanie przygotowane w SD przed rozpoczęciem sesji 2026 Lato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744850" y="1282700"/>
            <a:ext cx="4274509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Przed wydrukiem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Potwierdzenia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należy sprawdzić poprawność danych. W razie pomyłki nanieść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 systemie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korektę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i ponownie pobrać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endParaRPr lang="pl-PL" altLang="pl-PL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nie może zawierać danych spoza systemu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razie problemów należy skontaktować się z informatykiem – tel. 503 615 487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Po zakończeniu egzaminów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w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wersji papierowej z podpisem dyrektora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i pieczątką szkoły należy przesłać do OKE 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94EB85-D9DA-43CB-96BE-A3EE8DFA1897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DB2787A2-924C-79E2-90B8-15CA392C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5101" y="1250911"/>
            <a:ext cx="6048937" cy="4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2250040" y="4933814"/>
            <a:ext cx="839443" cy="1879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994149" y="475381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495516" y="250692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49570" y="4057861"/>
            <a:ext cx="4570543" cy="175190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UCZNIOWIE/SŁUCHACZE/ABSOLWENCI/KKZ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n-lt"/>
                <a:ea typeface="+mj-ea"/>
                <a:cs typeface="Calibri" panose="020F0502020204030204" pitchFamily="34" charset="0"/>
              </a:rPr>
              <a:t>oddzielnie</a:t>
            </a: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latin typeface="+mn-lt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5095982" y="3347054"/>
            <a:ext cx="712381" cy="596366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D8EA91-4BE9-4454-8C73-764D448A63F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6873337" y="2764065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05D3876D-A7BA-C9BA-4C0D-BA30A6D23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07" y="1127337"/>
            <a:ext cx="8303173" cy="4694644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4315146" y="4552956"/>
            <a:ext cx="811159" cy="2861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053565" y="431483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2B35EB-0FE5-4B32-9B20-73DE4FE50B8F}"/>
              </a:ext>
            </a:extLst>
          </p:cNvPr>
          <p:cNvSpPr txBox="1"/>
          <p:nvPr/>
        </p:nvSpPr>
        <p:spPr>
          <a:xfrm>
            <a:off x="428292" y="103071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7656864-91B5-4534-A5CD-362018697E34}"/>
              </a:ext>
            </a:extLst>
          </p:cNvPr>
          <p:cNvSpPr txBox="1"/>
          <p:nvPr/>
        </p:nvSpPr>
        <p:spPr>
          <a:xfrm>
            <a:off x="960120" y="5934456"/>
            <a:ext cx="737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+mn-lt"/>
                <a:cs typeface="Calibri" panose="020F0502020204030204" pitchFamily="34" charset="0"/>
              </a:rPr>
              <a:t>Nota księgowa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,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faktury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i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noty księgowej </a:t>
            </a:r>
            <a:r>
              <a:rPr 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muszą być wygenerowane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w Serwisie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AE64AC26-913E-0810-9BB9-02A7B6C84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93" y="1085522"/>
            <a:ext cx="8345214" cy="5464778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5414260" y="4216125"/>
            <a:ext cx="671511" cy="2231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6074230" y="397733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8D85F5-1836-418E-A759-9091BC4929D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79A683BF-4CB4-45BF-ACB3-E350687376E6}"/>
              </a:ext>
            </a:extLst>
          </p:cNvPr>
          <p:cNvCxnSpPr>
            <a:cxnSpLocks/>
          </p:cNvCxnSpPr>
          <p:nvPr/>
        </p:nvCxnSpPr>
        <p:spPr>
          <a:xfrm flipH="1">
            <a:off x="5044611" y="5877503"/>
            <a:ext cx="93662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21">
            <a:extLst>
              <a:ext uri="{FF2B5EF4-FFF2-40B4-BE49-F238E27FC236}">
                <a16:creationId xmlns:a16="http://schemas.microsoft.com/office/drawing/2014/main" id="{D7E69EBF-23C1-444C-AB5B-D47B4CF2257A}"/>
              </a:ext>
            </a:extLst>
          </p:cNvPr>
          <p:cNvSpPr/>
          <p:nvPr/>
        </p:nvSpPr>
        <p:spPr>
          <a:xfrm rot="154685">
            <a:off x="5850929" y="569750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1B8973-9358-22D0-1B21-EF1C095D9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81" y="1341273"/>
            <a:ext cx="8393510" cy="4319229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7701835" y="5024063"/>
            <a:ext cx="221611" cy="4888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7452640" y="548050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CD4DAE-E4AA-4A20-A1FE-CFF5C2C4AE3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993775"/>
            <a:ext cx="44760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Nota księgowa dotyczy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wyłącznie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tych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kwalifikacji, dla których CKE umieściła kosztorys we wskazaniach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przypadku obowiązku wystawienia faktury należy zamieścić w niej</a:t>
            </a:r>
            <a:r>
              <a:rPr lang="pl-PL" altLang="pl-PL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dane identyczne jak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nocie księgowej i wygenerować </a:t>
            </a: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załącznik do faktury</a:t>
            </a:r>
            <a:endParaRPr lang="pl-PL" altLang="pl-PL" i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Faktura w kolumnie 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Nazwa towaru/usługi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zawiera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zawodowego</a:t>
            </a:r>
            <a:endParaRPr lang="pl-PL" altLang="pl-PL" i="1" dirty="0"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potwierdzającego kwalifikacje w zawodzie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Jeżeli nota wystawiona jest w systemie księgowym to w Serwisie dla dyrektorów powinien być zamieszczony załącznik do noty.</a:t>
            </a:r>
            <a:endParaRPr lang="pl-PL" altLang="pl-PL" b="1" i="1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77E99F-AC0C-4A51-AAA7-5CEFE356FAF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STRUKTURA  EGZAMINU</a:t>
            </a:r>
            <a:b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653795" cy="2032000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dirty="0">
                <a:solidFill>
                  <a:schemeClr val="tx1"/>
                </a:solidFill>
                <a:cs typeface="Calibri" panose="020F050202020403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6105244" cy="1916113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próg zaliczenia: 75%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40217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8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528156"/>
              </p:ext>
            </p:extLst>
          </p:nvPr>
        </p:nvGraphicFramePr>
        <p:xfrm>
          <a:off x="638791" y="1339374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5990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193702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2842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616125"/>
              </p:ext>
            </p:extLst>
          </p:nvPr>
        </p:nvGraphicFramePr>
        <p:xfrm>
          <a:off x="362473" y="1158455"/>
          <a:ext cx="8419054" cy="592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87CB8E-AC5B-979C-4856-CEC8F74611F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9758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C032A-27F2-2E3B-5EC8-1C2AF271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25B5FF1-4CE1-5E0D-2796-656C077E0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83200"/>
              </p:ext>
            </p:extLst>
          </p:nvPr>
        </p:nvGraphicFramePr>
        <p:xfrm>
          <a:off x="633413" y="1459150"/>
          <a:ext cx="8099069" cy="465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>
            <a:extLst>
              <a:ext uri="{FF2B5EF4-FFF2-40B4-BE49-F238E27FC236}">
                <a16:creationId xmlns:a16="http://schemas.microsoft.com/office/drawing/2014/main" id="{00BDA526-55C2-6BC0-939F-DABE5FC0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2D2B064-D647-58BF-C161-C71FB2E57340}"/>
              </a:ext>
            </a:extLst>
          </p:cNvPr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0A09D43-86F4-E33A-78B3-60DE24016D2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5823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3EC1C7-CB41-70A0-F846-931F7DC3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65</a:t>
            </a:fld>
            <a:endParaRPr lang="pl-PL" alt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5C87DB-38E6-0D18-763F-199CC3E28F45}"/>
              </a:ext>
            </a:extLst>
          </p:cNvPr>
          <p:cNvSpPr txBox="1">
            <a:spLocks/>
          </p:cNvSpPr>
          <p:nvPr/>
        </p:nvSpPr>
        <p:spPr>
          <a:xfrm>
            <a:off x="0" y="628790"/>
            <a:ext cx="91440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PUBLIKACJA PRZYKŁADOWYCH ZADAŃ NA STRONIE CKE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sz="2000" dirty="0">
                <a:solidFill>
                  <a:srgbClr val="000099"/>
                </a:solidFill>
                <a:latin typeface="+mj-lt"/>
              </a:rPr>
              <a:t>(docelowo 3 sesje)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D6A0C6-9644-E3A9-8F97-E5F4E80D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9" y="2072556"/>
            <a:ext cx="8639041" cy="32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60087"/>
              </p:ext>
            </p:extLst>
          </p:nvPr>
        </p:nvGraphicFramePr>
        <p:xfrm>
          <a:off x="423862" y="1022991"/>
          <a:ext cx="8296275" cy="55181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6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76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Andrzej Pasiut</a:t>
                      </a:r>
                    </a:p>
                    <a:p>
                      <a:pPr algn="l"/>
                      <a:r>
                        <a:rPr lang="pl-PL" sz="1400" dirty="0"/>
                        <a:t>tel. 608 039 681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kierownik Wydziału</a:t>
                      </a:r>
                      <a:r>
                        <a:rPr lang="pl-PL" sz="1800" baseline="0" dirty="0"/>
                        <a:t> Egzaminów Zawodowych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51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Sabina</a:t>
                      </a:r>
                      <a:r>
                        <a:rPr lang="pl-PL" sz="1800" baseline="0" dirty="0"/>
                        <a:t> Czajka</a:t>
                      </a:r>
                    </a:p>
                    <a:p>
                      <a:pPr algn="l"/>
                      <a:r>
                        <a:rPr lang="pl-PL" sz="1400" baseline="0" dirty="0"/>
                        <a:t>tel. 501 096 106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aseline="0" dirty="0"/>
                        <a:t>zastępca kierownika </a:t>
                      </a:r>
                      <a:r>
                        <a:rPr lang="pl-PL" sz="1800" dirty="0"/>
                        <a:t>Wydziału</a:t>
                      </a:r>
                      <a:r>
                        <a:rPr lang="pl-PL" sz="1800" baseline="0" dirty="0"/>
                        <a:t> Egzaminów Zawodowych</a:t>
                      </a:r>
                    </a:p>
                    <a:p>
                      <a:pPr algn="just"/>
                      <a:r>
                        <a:rPr lang="pl-PL" sz="1800" baseline="0" dirty="0"/>
                        <a:t>kwalifikacje: TKO.07, TKO.08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807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Agnieszka </a:t>
                      </a:r>
                      <a:r>
                        <a:rPr lang="pl-PL" sz="1800" dirty="0"/>
                        <a:t>Jurkiewicz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503 616 586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sumy punktów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865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Jolanta Konopka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/>
                        <a:t>tel. 503 616 498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rozliczenie faktur i not księgowych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13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503 616 728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formatowanie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obróbka graficzna plików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46BEC3E-88B6-4F79-9CBA-B2DE819BC594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5875"/>
              </p:ext>
            </p:extLst>
          </p:nvPr>
        </p:nvGraphicFramePr>
        <p:xfrm>
          <a:off x="414338" y="1397840"/>
          <a:ext cx="8296275" cy="45985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1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Renata </a:t>
                      </a:r>
                      <a:r>
                        <a:rPr lang="pl-PL" sz="1800" dirty="0"/>
                        <a:t>Hejsak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503 616 711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BPO.01,  EKA.08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BUD.07, BUD.31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Kamila Jędryczka</a:t>
                      </a:r>
                    </a:p>
                    <a:p>
                      <a:pPr algn="l"/>
                      <a:r>
                        <a:rPr lang="pl-PL" sz="1400" dirty="0"/>
                        <a:t>tel. 503 616 688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</a:t>
                      </a:r>
                      <a:r>
                        <a:rPr lang="pl-PL" sz="1800" baseline="0" dirty="0"/>
                        <a:t>: </a:t>
                      </a:r>
                      <a:r>
                        <a:rPr lang="pl-PL" sz="1800" dirty="0"/>
                        <a:t> </a:t>
                      </a:r>
                      <a:r>
                        <a:rPr lang="pl-PL" sz="1800" kern="1200" dirty="0">
                          <a:effectLst/>
                        </a:rPr>
                        <a:t>MED.01, MED.02, MED.06, MED.07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Agnieszka Antczak</a:t>
                      </a:r>
                    </a:p>
                    <a:p>
                      <a:pPr algn="l"/>
                      <a:r>
                        <a:rPr lang="pl-PL" sz="1400" dirty="0"/>
                        <a:t>Tel. 503 616 575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MEC.06, MEC.07, CES.02, CES.04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503 616 736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</a:t>
                      </a:r>
                      <a:r>
                        <a:rPr lang="pl-PL" sz="1800" kern="1200" dirty="0">
                          <a:effectLst/>
                        </a:rPr>
                        <a:t>:  BPO.03, BPO.04, GIW.01, GIW.02, GIW.08,           GIW.09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/>
                        <a:t>Marcin </a:t>
                      </a:r>
                      <a:r>
                        <a:rPr lang="pl-PL" sz="1800" dirty="0"/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tel. 503 616 375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MEC.01, MEC.03, MEC.05, MEC.08, MEC.09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C4BBCDB-4A2C-436B-BF5A-9D95BCEEEF5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6915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WOA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33261"/>
              </p:ext>
            </p:extLst>
          </p:nvPr>
        </p:nvGraphicFramePr>
        <p:xfrm>
          <a:off x="343713" y="1367991"/>
          <a:ext cx="8404963" cy="515116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38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Osoba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Zakres</a:t>
                      </a:r>
                      <a:r>
                        <a:rPr lang="pl-PL" sz="1800" kern="1200" dirty="0">
                          <a:latin typeface="+mn-lt"/>
                        </a:rPr>
                        <a:t>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zadań</a:t>
                      </a:r>
                      <a:endParaRPr kumimoji="0" lang="pl-PL" altLang="pl-P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503 615 502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Kierownik Zespołu Informatyków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organizatorów KKZ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organów prowadzących szkoły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korekta danych osobowych na świadectwach, certyfikatach, dyplomach</a:t>
                      </a: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783002516"/>
                  </a:ext>
                </a:extLst>
              </a:tr>
              <a:tr h="820256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503 615 487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Serwis dla dyrektorów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rozpatrywanie wniosków o wydanie dyplomu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egzaminu zawodowego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Tomasz Głowacz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Tel. 503 616 410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egzaminów eksternistycznych zawodowych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pracodawców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opłaty za egzamin zawodowy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567308"/>
                  </a:ext>
                </a:extLst>
              </a:tr>
              <a:tr h="1148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Olga Istigniejew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503 615 436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szkoleń kandydatów na egzaminatorów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 wpisów do ewidencji egzaminatorów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211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2DA15B-7E6C-45CF-BFC6-98CDBA0A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84359"/>
              </p:ext>
            </p:extLst>
          </p:nvPr>
        </p:nvGraphicFramePr>
        <p:xfrm>
          <a:off x="521955" y="2395275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105E48-0EED-4A72-A405-7CFFCAC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90503"/>
              </p:ext>
            </p:extLst>
          </p:nvPr>
        </p:nvGraphicFramePr>
        <p:xfrm>
          <a:off x="521955" y="2357956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57811" y="3429000"/>
            <a:ext cx="8228376" cy="2656490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2019</a:t>
            </a:r>
            <a:b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pl-PL" altLang="pl-PL" sz="2000" b="1" dirty="0">
                <a:latin typeface="+mn-lt"/>
              </a:rPr>
              <a:t>Termin główny: 	     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2 - 11 czerwca</a:t>
            </a: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 2026 r.</a:t>
            </a:r>
            <a:b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						      </a:t>
            </a:r>
            <a:r>
              <a:rPr lang="pl-PL" sz="2000" dirty="0">
                <a:solidFill>
                  <a:srgbClr val="C00000"/>
                </a:solidFill>
              </a:rPr>
              <a:t>(z wyłączeniem 4 czerwca)</a:t>
            </a:r>
            <a:br>
              <a:rPr lang="pl-PL" sz="2000" dirty="0">
                <a:solidFill>
                  <a:srgbClr val="C00000"/>
                </a:solidFill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</a:t>
            </a:r>
            <a:br>
              <a:rPr lang="pl-PL" altLang="pl-PL" sz="2000" dirty="0"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		</a:t>
            </a:r>
            <a:r>
              <a:rPr lang="pl-PL" altLang="pl-PL" sz="2000" b="1" dirty="0">
                <a:latin typeface="+mn-lt"/>
              </a:rPr>
              <a:t>Termin dodatkowy:      </a:t>
            </a:r>
            <a:r>
              <a:rPr lang="pl-PL" alt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29 czerwca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2026 r.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74099" y="1666874"/>
            <a:ext cx="8228376" cy="1445978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2017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	                            	      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11 czerwca 2026 r.	</a:t>
            </a:r>
          </a:p>
          <a:p>
            <a:pPr marL="88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4197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GODZINY ROZPOCZĘCIA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391572"/>
            <a:ext cx="7886700" cy="1827324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b="1" dirty="0">
              <a:latin typeface="+mn-lt"/>
              <a:cs typeface="Calibri" panose="020F050202020403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rozpoczęcia egzaminu – egzamin z wykorzystaniem arkuszy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54282" y="3279285"/>
            <a:ext cx="7886700" cy="14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sześć godzin przeprowadzenia egzaminu z przesunięciem co 30 minut – egzamin tylko w formie elektronicznej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egzamin w danej sali powinien być zaplanowany nie częściej niż co 2 godziny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C467086-65C2-4606-9F08-7AB01DBADCB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4211436-BE09-46A5-CEA3-45CF4D0CD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21692"/>
              </p:ext>
            </p:extLst>
          </p:nvPr>
        </p:nvGraphicFramePr>
        <p:xfrm>
          <a:off x="758577" y="4960379"/>
          <a:ext cx="7646276" cy="9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755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86537">
                <a:tc gridSpan="2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</TotalTime>
  <Words>3948</Words>
  <Application>Microsoft Office PowerPoint</Application>
  <PresentationFormat>Pokaz na ekranie (4:3)</PresentationFormat>
  <Paragraphs>701</Paragraphs>
  <Slides>69</Slides>
  <Notes>67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69</vt:i4>
      </vt:variant>
    </vt:vector>
  </HeadingPairs>
  <TitlesOfParts>
    <vt:vector size="83" baseType="lpstr">
      <vt:lpstr>Aptos</vt:lpstr>
      <vt:lpstr>Arial</vt:lpstr>
      <vt:lpstr>Arial Narrow</vt:lpstr>
      <vt:lpstr>Calibri</vt:lpstr>
      <vt:lpstr>Segoe UI</vt:lpstr>
      <vt:lpstr>Segoe UI Semibold</vt:lpstr>
      <vt:lpstr>Segoe UI Semilight</vt:lpstr>
      <vt:lpstr>Source Sans Pro Light</vt:lpstr>
      <vt:lpstr>Symbol</vt:lpstr>
      <vt:lpstr>Wingdings</vt:lpstr>
      <vt:lpstr>Wingdings 2</vt:lpstr>
      <vt:lpstr>OfficeLight</vt:lpstr>
      <vt:lpstr>1_OfficeLight</vt:lpstr>
      <vt:lpstr>2_OfficeLight</vt:lpstr>
      <vt:lpstr>ORGANIZACJA   EGZAMINU POTWIERDZAJĄCEGO KWALIFIKACJE W ZAWODZIE  EGZAMINU ZAWODOWEGO</vt:lpstr>
      <vt:lpstr>PLAN SZKOLENIA</vt:lpstr>
      <vt:lpstr>Prezentacja programu PowerPoint</vt:lpstr>
      <vt:lpstr>EGZAMIN JEST PRZEPROWADZANY DLA </vt:lpstr>
      <vt:lpstr> </vt:lpstr>
      <vt:lpstr> STRUKTURA  EGZAMINU </vt:lpstr>
      <vt:lpstr>Prezentacja programu PowerPoint</vt:lpstr>
      <vt:lpstr>TERMINY EGZAMINÓW</vt:lpstr>
      <vt:lpstr>GODZINY ROZPOCZĘCIA EGZAMINÓW</vt:lpstr>
      <vt:lpstr>ZADANIA  PRZEWODNICZĄCEGO ZESPOŁU EGZAMINACYJNEGO</vt:lpstr>
      <vt:lpstr>PZE – JEDEN MIESIĄC PRZED TERMINEM EGZAMINU</vt:lpstr>
      <vt:lpstr>EGZAMIN W FORMIE ELEKTRONICZNEJ </vt:lpstr>
      <vt:lpstr>PRZEBIEG EGZAMINU (z wykorzystaniem arkuszy egzaminacyjnych)</vt:lpstr>
      <vt:lpstr>PRZEBIEG EGZAMINU (elektroniczny)</vt:lpstr>
      <vt:lpstr>PRZEBIEG EGZAMINU</vt:lpstr>
      <vt:lpstr>PRZEBIEG EGZAMINU (z wykorzystaniem arkuszy egzaminacyjnych)</vt:lpstr>
      <vt:lpstr>PRZEBIEG EGZAMINU (elektroniczny)</vt:lpstr>
      <vt:lpstr>Prezentacja programu PowerPoint</vt:lpstr>
      <vt:lpstr>TERMINY EGZAMINÓW</vt:lpstr>
      <vt:lpstr>FORMY EGZAMINÓW</vt:lpstr>
      <vt:lpstr>Prezentacja programu PowerPoint</vt:lpstr>
      <vt:lpstr>JEDEN MIESIĄC PRZED TERMINEM EGZAMINU PZE</vt:lpstr>
      <vt:lpstr>PRZEBIEG EGZAMINU</vt:lpstr>
      <vt:lpstr>PRZEBIEG EGZAMINU</vt:lpstr>
      <vt:lpstr>PRZEBIEG EGZAMINU</vt:lpstr>
      <vt:lpstr>PRZEBIEG EGZAMINU</vt:lpstr>
      <vt:lpstr>Prezentacja programu PowerPoint</vt:lpstr>
      <vt:lpstr>OBSŁUGA SIOEZ </vt:lpstr>
      <vt:lpstr>OBSŁUGA SIOEZ </vt:lpstr>
      <vt:lpstr>OBSŁUGA SIOEZ </vt:lpstr>
      <vt:lpstr>OBSŁUGA SIOEZ </vt:lpstr>
      <vt:lpstr>OBSŁUGA SIOEZ </vt:lpstr>
      <vt:lpstr>OBSŁUGA SIOEZ </vt:lpstr>
      <vt:lpstr>Prezentacja programu PowerPoint</vt:lpstr>
      <vt:lpstr>OBSŁUGA SIOEZ</vt:lpstr>
      <vt:lpstr>OBSŁUGA SIOEZ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WYPEŁNIANIE DANYCH ZLECENIOBIORCY (EGZAMINATOR, ASYSTENT TECHNICZNY, OPERATOR PRACOWNI INFORMATYCZNEJ)</vt:lpstr>
      <vt:lpstr> WYPEŁNIANIE RACHUNKU (EGZAMINATOR)</vt:lpstr>
      <vt:lpstr> WYPEŁNIANIE RACHUNKU (ASYSTENT TECHNICZNY)</vt:lpstr>
      <vt:lpstr> WYPEŁNIANIE RACHUNKU (OPERATOR PRACOWNI INFORMATYCZNEJ – CZĘŚĆ PISEMNA)</vt:lpstr>
      <vt:lpstr> WYPEŁNIANIE RACHUNKU (OPERATOR PRACOWNI INFORMATYCZNEJ – CZĘŚĆ PRAKTYCZNA)</vt:lpstr>
      <vt:lpstr>Prezentacja programu PowerPoint</vt:lpstr>
      <vt:lpstr>Prezentacja programu PowerPoint</vt:lpstr>
      <vt:lpstr>Prezentacja programu PowerPoint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DANE KONTAKTOWE WEZ</vt:lpstr>
      <vt:lpstr>DANE KONTAKTOWE WEZ</vt:lpstr>
      <vt:lpstr>DANE KONTAKTOWE WOA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  EGZAMINU POTWIERDZAJĄCEGO KWALIFIKACJE W ZAWODZIE  EGZAMINU ZAWODOWEGO</dc:title>
  <dc:creator>Kamila Jędryczka</dc:creator>
  <cp:lastModifiedBy>Julia Głombik</cp:lastModifiedBy>
  <cp:revision>127</cp:revision>
  <cp:lastPrinted>2026-04-28T11:53:08Z</cp:lastPrinted>
  <dcterms:created xsi:type="dcterms:W3CDTF">2016-05-01T11:59:23Z</dcterms:created>
  <dcterms:modified xsi:type="dcterms:W3CDTF">2026-05-13T06:13:59Z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